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70" r:id="rId2"/>
    <p:sldId id="397" r:id="rId3"/>
    <p:sldId id="297" r:id="rId4"/>
    <p:sldId id="372" r:id="rId5"/>
    <p:sldId id="399" r:id="rId6"/>
    <p:sldId id="400" r:id="rId7"/>
    <p:sldId id="385" r:id="rId8"/>
    <p:sldId id="401" r:id="rId9"/>
    <p:sldId id="391" r:id="rId10"/>
    <p:sldId id="390" r:id="rId11"/>
    <p:sldId id="402" r:id="rId12"/>
    <p:sldId id="395" r:id="rId13"/>
    <p:sldId id="403" r:id="rId14"/>
    <p:sldId id="393" r:id="rId15"/>
    <p:sldId id="404" r:id="rId16"/>
    <p:sldId id="387" r:id="rId17"/>
    <p:sldId id="392" r:id="rId18"/>
    <p:sldId id="408" r:id="rId19"/>
    <p:sldId id="406" r:id="rId20"/>
    <p:sldId id="407" r:id="rId21"/>
    <p:sldId id="295" r:id="rId22"/>
    <p:sldId id="405" r:id="rId23"/>
  </p:sldIdLst>
  <p:sldSz cx="12195175"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724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iheng Huang" initials="YH" lastIdx="8" clrIdx="0">
    <p:extLst>
      <p:ext uri="{19B8F6BF-5375-455C-9EA6-DF929625EA0E}">
        <p15:presenceInfo xmlns:p15="http://schemas.microsoft.com/office/powerpoint/2012/main" userId="06e3fb67a66d8b1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3E4E6"/>
    <a:srgbClr val="79797B"/>
    <a:srgbClr val="E20000"/>
    <a:srgbClr val="5B5E77"/>
    <a:srgbClr val="414455"/>
    <a:srgbClr val="4C4F64"/>
    <a:srgbClr val="C00000"/>
    <a:srgbClr val="A6A6A6"/>
    <a:srgbClr val="14B28B"/>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84" autoAdjust="0"/>
    <p:restoredTop sz="94368" autoAdjust="0"/>
  </p:normalViewPr>
  <p:slideViewPr>
    <p:cSldViewPr showGuides="1">
      <p:cViewPr varScale="1">
        <p:scale>
          <a:sx n="81" d="100"/>
          <a:sy n="81" d="100"/>
        </p:scale>
        <p:origin x="974" y="58"/>
      </p:cViewPr>
      <p:guideLst>
        <p:guide orient="horz"/>
        <p:guide pos="724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8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91DCCD-8699-4B25-B155-5EB68DF8DE9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CN" altLang="en-US"/>
        </a:p>
      </dgm:t>
    </dgm:pt>
    <dgm:pt modelId="{0A6ED334-9E14-4D80-8A87-3892AF61CB45}">
      <dgm:prSet/>
      <dgm:spPr/>
      <dgm:t>
        <a:bodyPr/>
        <a:lstStyle/>
        <a:p>
          <a:r>
            <a:rPr lang="zh-CN" dirty="0"/>
            <a:t>能源问题</a:t>
          </a:r>
          <a:r>
            <a:rPr lang="zh-CN" altLang="en-US" dirty="0"/>
            <a:t>和</a:t>
          </a:r>
          <a:r>
            <a:rPr lang="zh-CN" dirty="0"/>
            <a:t>环境污染</a:t>
          </a:r>
        </a:p>
      </dgm:t>
    </dgm:pt>
    <dgm:pt modelId="{C0400FB2-F989-4EAD-A81F-19A82C092717}" type="parTrans" cxnId="{7239C2EB-E868-4ECE-AC1E-25D2EE5E6342}">
      <dgm:prSet/>
      <dgm:spPr/>
      <dgm:t>
        <a:bodyPr/>
        <a:lstStyle/>
        <a:p>
          <a:endParaRPr lang="zh-CN" altLang="en-US"/>
        </a:p>
      </dgm:t>
    </dgm:pt>
    <dgm:pt modelId="{73447BA3-1EB8-43A8-85EE-3330021396AE}" type="sibTrans" cxnId="{7239C2EB-E868-4ECE-AC1E-25D2EE5E6342}">
      <dgm:prSet/>
      <dgm:spPr/>
      <dgm:t>
        <a:bodyPr/>
        <a:lstStyle/>
        <a:p>
          <a:endParaRPr lang="zh-CN" altLang="en-US"/>
        </a:p>
      </dgm:t>
    </dgm:pt>
    <dgm:pt modelId="{153DFCE7-B3BE-4B82-817A-776FA7413A23}">
      <dgm:prSet/>
      <dgm:spPr/>
      <dgm:t>
        <a:bodyPr/>
        <a:lstStyle/>
        <a:p>
          <a:r>
            <a:rPr lang="en-US" altLang="zh-CN" dirty="0"/>
            <a:t> </a:t>
          </a:r>
          <a:r>
            <a:rPr lang="zh-CN" dirty="0"/>
            <a:t>新能源</a:t>
          </a:r>
          <a:r>
            <a:rPr lang="zh-CN" altLang="en-US" dirty="0"/>
            <a:t>占比</a:t>
          </a:r>
          <a:r>
            <a:rPr lang="zh-CN" dirty="0"/>
            <a:t>上升</a:t>
          </a:r>
        </a:p>
      </dgm:t>
    </dgm:pt>
    <dgm:pt modelId="{3D159F08-F8C9-4AAE-9864-9ED01E78BE7C}" type="parTrans" cxnId="{3ECE6D25-0D56-49BF-9546-5288BC5D06A7}">
      <dgm:prSet/>
      <dgm:spPr/>
      <dgm:t>
        <a:bodyPr/>
        <a:lstStyle/>
        <a:p>
          <a:endParaRPr lang="zh-CN" altLang="en-US"/>
        </a:p>
      </dgm:t>
    </dgm:pt>
    <dgm:pt modelId="{CBD6DABC-4896-4373-99E3-ACDA5035AA55}" type="sibTrans" cxnId="{3ECE6D25-0D56-49BF-9546-5288BC5D06A7}">
      <dgm:prSet/>
      <dgm:spPr/>
      <dgm:t>
        <a:bodyPr/>
        <a:lstStyle/>
        <a:p>
          <a:endParaRPr lang="zh-CN" altLang="en-US"/>
        </a:p>
      </dgm:t>
    </dgm:pt>
    <dgm:pt modelId="{324C92F8-C680-4D92-9777-42B6B4105C8F}">
      <dgm:prSet/>
      <dgm:spPr/>
      <dgm:t>
        <a:bodyPr/>
        <a:lstStyle/>
        <a:p>
          <a:r>
            <a:rPr lang="en-US" dirty="0"/>
            <a:t> EVs</a:t>
          </a:r>
          <a:r>
            <a:rPr lang="zh-CN" dirty="0"/>
            <a:t>需求增加并发挥关键作用</a:t>
          </a:r>
        </a:p>
      </dgm:t>
    </dgm:pt>
    <dgm:pt modelId="{51E2B52B-4656-4FF6-8F59-B4191BA5C82C}" type="parTrans" cxnId="{1876F541-926F-4FB1-954E-B4CD83F118DE}">
      <dgm:prSet/>
      <dgm:spPr/>
      <dgm:t>
        <a:bodyPr/>
        <a:lstStyle/>
        <a:p>
          <a:endParaRPr lang="zh-CN" altLang="en-US"/>
        </a:p>
      </dgm:t>
    </dgm:pt>
    <dgm:pt modelId="{6B0B8F05-3F89-4888-AEDE-704281EA31EF}" type="sibTrans" cxnId="{1876F541-926F-4FB1-954E-B4CD83F118DE}">
      <dgm:prSet/>
      <dgm:spPr/>
      <dgm:t>
        <a:bodyPr/>
        <a:lstStyle/>
        <a:p>
          <a:endParaRPr lang="zh-CN" altLang="en-US"/>
        </a:p>
      </dgm:t>
    </dgm:pt>
    <dgm:pt modelId="{E362FD8C-822C-49C5-AE4B-E871737C30C3}">
      <dgm:prSet/>
      <dgm:spPr/>
      <dgm:t>
        <a:bodyPr/>
        <a:lstStyle/>
        <a:p>
          <a:r>
            <a:rPr lang="zh-CN" altLang="en-US" dirty="0"/>
            <a:t>充电设施不足</a:t>
          </a:r>
          <a:endParaRPr lang="zh-CN" dirty="0"/>
        </a:p>
      </dgm:t>
    </dgm:pt>
    <dgm:pt modelId="{7B1C856F-C1D0-4FF8-B7A3-B55BE6BC3825}" type="parTrans" cxnId="{5378E81E-329B-486E-A7DE-F682DB34231B}">
      <dgm:prSet/>
      <dgm:spPr/>
      <dgm:t>
        <a:bodyPr/>
        <a:lstStyle/>
        <a:p>
          <a:endParaRPr lang="zh-CN" altLang="en-US"/>
        </a:p>
      </dgm:t>
    </dgm:pt>
    <dgm:pt modelId="{25633660-AC72-4E2C-A558-1F6DD97B03C5}" type="sibTrans" cxnId="{5378E81E-329B-486E-A7DE-F682DB34231B}">
      <dgm:prSet/>
      <dgm:spPr/>
      <dgm:t>
        <a:bodyPr/>
        <a:lstStyle/>
        <a:p>
          <a:endParaRPr lang="zh-CN" altLang="en-US"/>
        </a:p>
      </dgm:t>
    </dgm:pt>
    <dgm:pt modelId="{882AB991-33CF-4F3F-A988-7DC1D5CBEC72}" type="pres">
      <dgm:prSet presAssocID="{B191DCCD-8699-4B25-B155-5EB68DF8DE93}" presName="Name0" presStyleCnt="0">
        <dgm:presLayoutVars>
          <dgm:dir/>
          <dgm:animLvl val="lvl"/>
          <dgm:resizeHandles val="exact"/>
        </dgm:presLayoutVars>
      </dgm:prSet>
      <dgm:spPr/>
    </dgm:pt>
    <dgm:pt modelId="{083956D9-1321-4D85-BE7B-DAFA14C7D955}" type="pres">
      <dgm:prSet presAssocID="{0A6ED334-9E14-4D80-8A87-3892AF61CB45}" presName="linNode" presStyleCnt="0"/>
      <dgm:spPr/>
    </dgm:pt>
    <dgm:pt modelId="{5B40A431-DA57-4276-A40C-A814340F30AA}" type="pres">
      <dgm:prSet presAssocID="{0A6ED334-9E14-4D80-8A87-3892AF61CB45}" presName="parentText" presStyleLbl="node1" presStyleIdx="0" presStyleCnt="1">
        <dgm:presLayoutVars>
          <dgm:chMax val="1"/>
          <dgm:bulletEnabled val="1"/>
        </dgm:presLayoutVars>
      </dgm:prSet>
      <dgm:spPr/>
    </dgm:pt>
    <dgm:pt modelId="{F89AEDD8-9226-4952-8D88-CE0E4D02446F}" type="pres">
      <dgm:prSet presAssocID="{0A6ED334-9E14-4D80-8A87-3892AF61CB45}" presName="descendantText" presStyleLbl="alignAccFollowNode1" presStyleIdx="0" presStyleCnt="1" custLinFactNeighborX="15741" custLinFactNeighborY="4353">
        <dgm:presLayoutVars>
          <dgm:bulletEnabled val="1"/>
        </dgm:presLayoutVars>
      </dgm:prSet>
      <dgm:spPr/>
    </dgm:pt>
  </dgm:ptLst>
  <dgm:cxnLst>
    <dgm:cxn modelId="{64D06913-00D5-4488-9940-F3033D8045B4}" type="presOf" srcId="{E362FD8C-822C-49C5-AE4B-E871737C30C3}" destId="{F89AEDD8-9226-4952-8D88-CE0E4D02446F}" srcOrd="0" destOrd="2" presId="urn:microsoft.com/office/officeart/2005/8/layout/vList5"/>
    <dgm:cxn modelId="{5378E81E-329B-486E-A7DE-F682DB34231B}" srcId="{0A6ED334-9E14-4D80-8A87-3892AF61CB45}" destId="{E362FD8C-822C-49C5-AE4B-E871737C30C3}" srcOrd="2" destOrd="0" parTransId="{7B1C856F-C1D0-4FF8-B7A3-B55BE6BC3825}" sibTransId="{25633660-AC72-4E2C-A558-1F6DD97B03C5}"/>
    <dgm:cxn modelId="{3ECE6D25-0D56-49BF-9546-5288BC5D06A7}" srcId="{0A6ED334-9E14-4D80-8A87-3892AF61CB45}" destId="{153DFCE7-B3BE-4B82-817A-776FA7413A23}" srcOrd="0" destOrd="0" parTransId="{3D159F08-F8C9-4AAE-9864-9ED01E78BE7C}" sibTransId="{CBD6DABC-4896-4373-99E3-ACDA5035AA55}"/>
    <dgm:cxn modelId="{7E663D3D-0D23-480A-930F-ED44C3ED7A90}" type="presOf" srcId="{B191DCCD-8699-4B25-B155-5EB68DF8DE93}" destId="{882AB991-33CF-4F3F-A988-7DC1D5CBEC72}" srcOrd="0" destOrd="0" presId="urn:microsoft.com/office/officeart/2005/8/layout/vList5"/>
    <dgm:cxn modelId="{EC7B813D-A3AD-44B2-B692-62DBA9235F53}" type="presOf" srcId="{324C92F8-C680-4D92-9777-42B6B4105C8F}" destId="{F89AEDD8-9226-4952-8D88-CE0E4D02446F}" srcOrd="0" destOrd="1" presId="urn:microsoft.com/office/officeart/2005/8/layout/vList5"/>
    <dgm:cxn modelId="{1876F541-926F-4FB1-954E-B4CD83F118DE}" srcId="{0A6ED334-9E14-4D80-8A87-3892AF61CB45}" destId="{324C92F8-C680-4D92-9777-42B6B4105C8F}" srcOrd="1" destOrd="0" parTransId="{51E2B52B-4656-4FF6-8F59-B4191BA5C82C}" sibTransId="{6B0B8F05-3F89-4888-AEDE-704281EA31EF}"/>
    <dgm:cxn modelId="{F2AFABA5-D17A-427C-9C4B-655CF3A3D499}" type="presOf" srcId="{153DFCE7-B3BE-4B82-817A-776FA7413A23}" destId="{F89AEDD8-9226-4952-8D88-CE0E4D02446F}" srcOrd="0" destOrd="0" presId="urn:microsoft.com/office/officeart/2005/8/layout/vList5"/>
    <dgm:cxn modelId="{711FD2E7-E0A3-43EF-9785-94D6FCEF0331}" type="presOf" srcId="{0A6ED334-9E14-4D80-8A87-3892AF61CB45}" destId="{5B40A431-DA57-4276-A40C-A814340F30AA}" srcOrd="0" destOrd="0" presId="urn:microsoft.com/office/officeart/2005/8/layout/vList5"/>
    <dgm:cxn modelId="{7239C2EB-E868-4ECE-AC1E-25D2EE5E6342}" srcId="{B191DCCD-8699-4B25-B155-5EB68DF8DE93}" destId="{0A6ED334-9E14-4D80-8A87-3892AF61CB45}" srcOrd="0" destOrd="0" parTransId="{C0400FB2-F989-4EAD-A81F-19A82C092717}" sibTransId="{73447BA3-1EB8-43A8-85EE-3330021396AE}"/>
    <dgm:cxn modelId="{AC12A9FB-9711-4F16-ACE3-49B71A67BFF0}" type="presParOf" srcId="{882AB991-33CF-4F3F-A988-7DC1D5CBEC72}" destId="{083956D9-1321-4D85-BE7B-DAFA14C7D955}" srcOrd="0" destOrd="0" presId="urn:microsoft.com/office/officeart/2005/8/layout/vList5"/>
    <dgm:cxn modelId="{9AB963A3-80D3-4C5D-B74B-D41F6A008587}" type="presParOf" srcId="{083956D9-1321-4D85-BE7B-DAFA14C7D955}" destId="{5B40A431-DA57-4276-A40C-A814340F30AA}" srcOrd="0" destOrd="0" presId="urn:microsoft.com/office/officeart/2005/8/layout/vList5"/>
    <dgm:cxn modelId="{C22BCCEF-D50A-464D-8E60-C58623BEDE00}" type="presParOf" srcId="{083956D9-1321-4D85-BE7B-DAFA14C7D955}" destId="{F89AEDD8-9226-4952-8D88-CE0E4D02446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9D74F5-8130-49D9-96E1-DC8C14D1DCE0}" type="doc">
      <dgm:prSet loTypeId="urn:microsoft.com/office/officeart/2005/8/layout/hProcess11" loCatId="process" qsTypeId="urn:microsoft.com/office/officeart/2005/8/quickstyle/simple1" qsCatId="simple" csTypeId="urn:microsoft.com/office/officeart/2005/8/colors/accent1_4" csCatId="accent1" phldr="1"/>
      <dgm:spPr/>
      <dgm:t>
        <a:bodyPr/>
        <a:lstStyle/>
        <a:p>
          <a:endParaRPr lang="zh-CN" altLang="en-US"/>
        </a:p>
      </dgm:t>
    </dgm:pt>
    <dgm:pt modelId="{CC583F2A-8FB7-45A7-8739-32942D0EB018}">
      <dgm:prSet custT="1"/>
      <dgm:spPr/>
      <dgm:t>
        <a:bodyPr/>
        <a:lstStyle/>
        <a:p>
          <a:r>
            <a:rPr lang="en-US" sz="1800" dirty="0"/>
            <a:t>2024.9~2024.11</a:t>
          </a:r>
          <a:r>
            <a:rPr lang="zh-CN" sz="1800" dirty="0"/>
            <a:t>根据论文开题内容，初步规划论文整体框架</a:t>
          </a:r>
        </a:p>
      </dgm:t>
    </dgm:pt>
    <dgm:pt modelId="{B51178AA-D80D-47E0-97A6-C302BF79C737}" type="parTrans" cxnId="{1D0FC0B1-B5E1-4646-BE26-2AB214FE6244}">
      <dgm:prSet/>
      <dgm:spPr/>
      <dgm:t>
        <a:bodyPr/>
        <a:lstStyle/>
        <a:p>
          <a:endParaRPr lang="zh-CN" altLang="en-US"/>
        </a:p>
      </dgm:t>
    </dgm:pt>
    <dgm:pt modelId="{3B643F51-E015-420D-B075-B4677E61B9D0}" type="sibTrans" cxnId="{1D0FC0B1-B5E1-4646-BE26-2AB214FE6244}">
      <dgm:prSet/>
      <dgm:spPr/>
      <dgm:t>
        <a:bodyPr/>
        <a:lstStyle/>
        <a:p>
          <a:endParaRPr lang="zh-CN" altLang="en-US"/>
        </a:p>
      </dgm:t>
    </dgm:pt>
    <dgm:pt modelId="{D91A2C5D-E6B1-4B99-93A7-75675A84A2F7}">
      <dgm:prSet custT="1"/>
      <dgm:spPr/>
      <dgm:t>
        <a:bodyPr/>
        <a:lstStyle/>
        <a:p>
          <a:r>
            <a:rPr lang="en-US" sz="1800" dirty="0"/>
            <a:t>2024.11~2025.3</a:t>
          </a:r>
          <a:r>
            <a:rPr lang="zh-CN" sz="1800" dirty="0"/>
            <a:t>论文写作并根据此相关内容完成小论文</a:t>
          </a:r>
        </a:p>
      </dgm:t>
    </dgm:pt>
    <dgm:pt modelId="{68FA8301-56B8-42DF-854E-447BD7541DD6}" type="parTrans" cxnId="{71A55695-66E2-4C8D-868D-B13591C90E13}">
      <dgm:prSet/>
      <dgm:spPr/>
      <dgm:t>
        <a:bodyPr/>
        <a:lstStyle/>
        <a:p>
          <a:endParaRPr lang="zh-CN" altLang="en-US"/>
        </a:p>
      </dgm:t>
    </dgm:pt>
    <dgm:pt modelId="{58207382-D25F-46FF-8C8C-1BAE8D5F0842}" type="sibTrans" cxnId="{71A55695-66E2-4C8D-868D-B13591C90E13}">
      <dgm:prSet/>
      <dgm:spPr/>
      <dgm:t>
        <a:bodyPr/>
        <a:lstStyle/>
        <a:p>
          <a:endParaRPr lang="zh-CN" altLang="en-US"/>
        </a:p>
      </dgm:t>
    </dgm:pt>
    <dgm:pt modelId="{5D43C976-542D-41C3-B273-2FCAE7F4DA46}">
      <dgm:prSet custT="1"/>
      <dgm:spPr/>
      <dgm:t>
        <a:bodyPr/>
        <a:lstStyle/>
        <a:p>
          <a:r>
            <a:rPr lang="en-US" sz="1800" dirty="0"/>
            <a:t>2025.3~2025.9</a:t>
          </a:r>
          <a:r>
            <a:rPr lang="zh-CN" sz="1800" dirty="0"/>
            <a:t>根据意见进行修改小论文，完成大论文初稿</a:t>
          </a:r>
        </a:p>
      </dgm:t>
    </dgm:pt>
    <dgm:pt modelId="{CFDA4EA3-2FD0-48C1-BF8F-352D4676A151}" type="parTrans" cxnId="{6F87E011-C1EE-4304-8CF0-91DB3F672652}">
      <dgm:prSet/>
      <dgm:spPr/>
      <dgm:t>
        <a:bodyPr/>
        <a:lstStyle/>
        <a:p>
          <a:endParaRPr lang="zh-CN" altLang="en-US"/>
        </a:p>
      </dgm:t>
    </dgm:pt>
    <dgm:pt modelId="{8D98A2E3-024D-4CF4-914F-B557945F5357}" type="sibTrans" cxnId="{6F87E011-C1EE-4304-8CF0-91DB3F672652}">
      <dgm:prSet/>
      <dgm:spPr/>
      <dgm:t>
        <a:bodyPr/>
        <a:lstStyle/>
        <a:p>
          <a:endParaRPr lang="zh-CN" altLang="en-US"/>
        </a:p>
      </dgm:t>
    </dgm:pt>
    <dgm:pt modelId="{2AC88B84-8EDF-4530-8E6C-43F8ABBB2356}" type="pres">
      <dgm:prSet presAssocID="{799D74F5-8130-49D9-96E1-DC8C14D1DCE0}" presName="Name0" presStyleCnt="0">
        <dgm:presLayoutVars>
          <dgm:dir/>
          <dgm:resizeHandles val="exact"/>
        </dgm:presLayoutVars>
      </dgm:prSet>
      <dgm:spPr/>
    </dgm:pt>
    <dgm:pt modelId="{E7C119E8-EF50-4F82-8FD9-D0941C18F7F6}" type="pres">
      <dgm:prSet presAssocID="{799D74F5-8130-49D9-96E1-DC8C14D1DCE0}" presName="arrow" presStyleLbl="bgShp" presStyleIdx="0" presStyleCnt="1"/>
      <dgm:spPr/>
    </dgm:pt>
    <dgm:pt modelId="{FCCE10E8-8A9D-45A9-8326-F7C2E945D12C}" type="pres">
      <dgm:prSet presAssocID="{799D74F5-8130-49D9-96E1-DC8C14D1DCE0}" presName="points" presStyleCnt="0"/>
      <dgm:spPr/>
    </dgm:pt>
    <dgm:pt modelId="{C0C4AD23-38AB-4C86-9409-94D9A2E3A61D}" type="pres">
      <dgm:prSet presAssocID="{CC583F2A-8FB7-45A7-8739-32942D0EB018}" presName="compositeA" presStyleCnt="0"/>
      <dgm:spPr/>
    </dgm:pt>
    <dgm:pt modelId="{209F7663-6E81-400A-B47B-286273FC6D50}" type="pres">
      <dgm:prSet presAssocID="{CC583F2A-8FB7-45A7-8739-32942D0EB018}" presName="textA" presStyleLbl="revTx" presStyleIdx="0" presStyleCnt="3" custScaleX="146468">
        <dgm:presLayoutVars>
          <dgm:bulletEnabled val="1"/>
        </dgm:presLayoutVars>
      </dgm:prSet>
      <dgm:spPr/>
    </dgm:pt>
    <dgm:pt modelId="{59AE74F1-C75B-4B56-AE39-05C43B171841}" type="pres">
      <dgm:prSet presAssocID="{CC583F2A-8FB7-45A7-8739-32942D0EB018}" presName="circleA" presStyleLbl="node1" presStyleIdx="0" presStyleCnt="3"/>
      <dgm:spPr/>
    </dgm:pt>
    <dgm:pt modelId="{7F3B7B6C-B149-4500-8588-749D0E1C9461}" type="pres">
      <dgm:prSet presAssocID="{CC583F2A-8FB7-45A7-8739-32942D0EB018}" presName="spaceA" presStyleCnt="0"/>
      <dgm:spPr/>
    </dgm:pt>
    <dgm:pt modelId="{621CCAD5-D6B8-424E-838A-1D4866BFD988}" type="pres">
      <dgm:prSet presAssocID="{3B643F51-E015-420D-B075-B4677E61B9D0}" presName="space" presStyleCnt="0"/>
      <dgm:spPr/>
    </dgm:pt>
    <dgm:pt modelId="{F9126AFC-79B0-41FB-A2DE-D1C95876C854}" type="pres">
      <dgm:prSet presAssocID="{D91A2C5D-E6B1-4B99-93A7-75675A84A2F7}" presName="compositeB" presStyleCnt="0"/>
      <dgm:spPr/>
    </dgm:pt>
    <dgm:pt modelId="{2E6C3358-01D1-4AC1-B1B7-7A2388FC6004}" type="pres">
      <dgm:prSet presAssocID="{D91A2C5D-E6B1-4B99-93A7-75675A84A2F7}" presName="textB" presStyleLbl="revTx" presStyleIdx="1" presStyleCnt="3">
        <dgm:presLayoutVars>
          <dgm:bulletEnabled val="1"/>
        </dgm:presLayoutVars>
      </dgm:prSet>
      <dgm:spPr/>
    </dgm:pt>
    <dgm:pt modelId="{CE0F2DF6-A07B-4FB7-A842-1704DD3D695B}" type="pres">
      <dgm:prSet presAssocID="{D91A2C5D-E6B1-4B99-93A7-75675A84A2F7}" presName="circleB" presStyleLbl="node1" presStyleIdx="1" presStyleCnt="3"/>
      <dgm:spPr/>
    </dgm:pt>
    <dgm:pt modelId="{B08019B5-AF93-4EBD-97AD-30125D5569A7}" type="pres">
      <dgm:prSet presAssocID="{D91A2C5D-E6B1-4B99-93A7-75675A84A2F7}" presName="spaceB" presStyleCnt="0"/>
      <dgm:spPr/>
    </dgm:pt>
    <dgm:pt modelId="{32FE81F6-0A2B-47F9-B93F-AD8C89B14B51}" type="pres">
      <dgm:prSet presAssocID="{58207382-D25F-46FF-8C8C-1BAE8D5F0842}" presName="space" presStyleCnt="0"/>
      <dgm:spPr/>
    </dgm:pt>
    <dgm:pt modelId="{2D1783CB-D7E6-4C2B-A293-E8E4FD81D2EF}" type="pres">
      <dgm:prSet presAssocID="{5D43C976-542D-41C3-B273-2FCAE7F4DA46}" presName="compositeA" presStyleCnt="0"/>
      <dgm:spPr/>
    </dgm:pt>
    <dgm:pt modelId="{006C2F7A-D62B-41C5-8870-1C48282A4522}" type="pres">
      <dgm:prSet presAssocID="{5D43C976-542D-41C3-B273-2FCAE7F4DA46}" presName="textA" presStyleLbl="revTx" presStyleIdx="2" presStyleCnt="3" custScaleX="137652">
        <dgm:presLayoutVars>
          <dgm:bulletEnabled val="1"/>
        </dgm:presLayoutVars>
      </dgm:prSet>
      <dgm:spPr/>
    </dgm:pt>
    <dgm:pt modelId="{E9B3B2E1-B208-492A-9CA4-3571305ADF71}" type="pres">
      <dgm:prSet presAssocID="{5D43C976-542D-41C3-B273-2FCAE7F4DA46}" presName="circleA" presStyleLbl="node1" presStyleIdx="2" presStyleCnt="3"/>
      <dgm:spPr/>
    </dgm:pt>
    <dgm:pt modelId="{4260E83B-C392-4A68-9293-113A0680F84A}" type="pres">
      <dgm:prSet presAssocID="{5D43C976-542D-41C3-B273-2FCAE7F4DA46}" presName="spaceA" presStyleCnt="0"/>
      <dgm:spPr/>
    </dgm:pt>
  </dgm:ptLst>
  <dgm:cxnLst>
    <dgm:cxn modelId="{F5EF9907-A00D-4FCC-AC18-92E76973FB61}" type="presOf" srcId="{5D43C976-542D-41C3-B273-2FCAE7F4DA46}" destId="{006C2F7A-D62B-41C5-8870-1C48282A4522}" srcOrd="0" destOrd="0" presId="urn:microsoft.com/office/officeart/2005/8/layout/hProcess11"/>
    <dgm:cxn modelId="{6F87E011-C1EE-4304-8CF0-91DB3F672652}" srcId="{799D74F5-8130-49D9-96E1-DC8C14D1DCE0}" destId="{5D43C976-542D-41C3-B273-2FCAE7F4DA46}" srcOrd="2" destOrd="0" parTransId="{CFDA4EA3-2FD0-48C1-BF8F-352D4676A151}" sibTransId="{8D98A2E3-024D-4CF4-914F-B557945F5357}"/>
    <dgm:cxn modelId="{4B483A25-67D6-46BC-A492-4642E629D4A5}" type="presOf" srcId="{D91A2C5D-E6B1-4B99-93A7-75675A84A2F7}" destId="{2E6C3358-01D1-4AC1-B1B7-7A2388FC6004}" srcOrd="0" destOrd="0" presId="urn:microsoft.com/office/officeart/2005/8/layout/hProcess11"/>
    <dgm:cxn modelId="{47EA003E-8967-42C2-AC25-68B7FA3BB716}" type="presOf" srcId="{CC583F2A-8FB7-45A7-8739-32942D0EB018}" destId="{209F7663-6E81-400A-B47B-286273FC6D50}" srcOrd="0" destOrd="0" presId="urn:microsoft.com/office/officeart/2005/8/layout/hProcess11"/>
    <dgm:cxn modelId="{71A55695-66E2-4C8D-868D-B13591C90E13}" srcId="{799D74F5-8130-49D9-96E1-DC8C14D1DCE0}" destId="{D91A2C5D-E6B1-4B99-93A7-75675A84A2F7}" srcOrd="1" destOrd="0" parTransId="{68FA8301-56B8-42DF-854E-447BD7541DD6}" sibTransId="{58207382-D25F-46FF-8C8C-1BAE8D5F0842}"/>
    <dgm:cxn modelId="{1D0FC0B1-B5E1-4646-BE26-2AB214FE6244}" srcId="{799D74F5-8130-49D9-96E1-DC8C14D1DCE0}" destId="{CC583F2A-8FB7-45A7-8739-32942D0EB018}" srcOrd="0" destOrd="0" parTransId="{B51178AA-D80D-47E0-97A6-C302BF79C737}" sibTransId="{3B643F51-E015-420D-B075-B4677E61B9D0}"/>
    <dgm:cxn modelId="{B07770CD-4659-42EF-B350-69C6A7457A62}" type="presOf" srcId="{799D74F5-8130-49D9-96E1-DC8C14D1DCE0}" destId="{2AC88B84-8EDF-4530-8E6C-43F8ABBB2356}" srcOrd="0" destOrd="0" presId="urn:microsoft.com/office/officeart/2005/8/layout/hProcess11"/>
    <dgm:cxn modelId="{769884B0-757A-4799-A287-2F7BA98DAC37}" type="presParOf" srcId="{2AC88B84-8EDF-4530-8E6C-43F8ABBB2356}" destId="{E7C119E8-EF50-4F82-8FD9-D0941C18F7F6}" srcOrd="0" destOrd="0" presId="urn:microsoft.com/office/officeart/2005/8/layout/hProcess11"/>
    <dgm:cxn modelId="{B6925226-5E7E-48F6-A470-B2FD87AE3431}" type="presParOf" srcId="{2AC88B84-8EDF-4530-8E6C-43F8ABBB2356}" destId="{FCCE10E8-8A9D-45A9-8326-F7C2E945D12C}" srcOrd="1" destOrd="0" presId="urn:microsoft.com/office/officeart/2005/8/layout/hProcess11"/>
    <dgm:cxn modelId="{A496CE41-E781-4F04-9A7D-7770183C3E5C}" type="presParOf" srcId="{FCCE10E8-8A9D-45A9-8326-F7C2E945D12C}" destId="{C0C4AD23-38AB-4C86-9409-94D9A2E3A61D}" srcOrd="0" destOrd="0" presId="urn:microsoft.com/office/officeart/2005/8/layout/hProcess11"/>
    <dgm:cxn modelId="{E5B3C599-556F-4FB7-A752-138006FD201C}" type="presParOf" srcId="{C0C4AD23-38AB-4C86-9409-94D9A2E3A61D}" destId="{209F7663-6E81-400A-B47B-286273FC6D50}" srcOrd="0" destOrd="0" presId="urn:microsoft.com/office/officeart/2005/8/layout/hProcess11"/>
    <dgm:cxn modelId="{172CF411-C7C2-4177-8B28-6AF7D0B368D1}" type="presParOf" srcId="{C0C4AD23-38AB-4C86-9409-94D9A2E3A61D}" destId="{59AE74F1-C75B-4B56-AE39-05C43B171841}" srcOrd="1" destOrd="0" presId="urn:microsoft.com/office/officeart/2005/8/layout/hProcess11"/>
    <dgm:cxn modelId="{C90FB2E4-1897-4162-A892-C92762FE47F4}" type="presParOf" srcId="{C0C4AD23-38AB-4C86-9409-94D9A2E3A61D}" destId="{7F3B7B6C-B149-4500-8588-749D0E1C9461}" srcOrd="2" destOrd="0" presId="urn:microsoft.com/office/officeart/2005/8/layout/hProcess11"/>
    <dgm:cxn modelId="{D1CB3A17-3BC8-48E9-B21B-26DDC6023BB7}" type="presParOf" srcId="{FCCE10E8-8A9D-45A9-8326-F7C2E945D12C}" destId="{621CCAD5-D6B8-424E-838A-1D4866BFD988}" srcOrd="1" destOrd="0" presId="urn:microsoft.com/office/officeart/2005/8/layout/hProcess11"/>
    <dgm:cxn modelId="{82B551F6-1B42-41A3-A544-FC00A53182A1}" type="presParOf" srcId="{FCCE10E8-8A9D-45A9-8326-F7C2E945D12C}" destId="{F9126AFC-79B0-41FB-A2DE-D1C95876C854}" srcOrd="2" destOrd="0" presId="urn:microsoft.com/office/officeart/2005/8/layout/hProcess11"/>
    <dgm:cxn modelId="{85A893D6-60F7-4B9A-AD55-03514FB612AD}" type="presParOf" srcId="{F9126AFC-79B0-41FB-A2DE-D1C95876C854}" destId="{2E6C3358-01D1-4AC1-B1B7-7A2388FC6004}" srcOrd="0" destOrd="0" presId="urn:microsoft.com/office/officeart/2005/8/layout/hProcess11"/>
    <dgm:cxn modelId="{4B991A2C-6B4A-4750-85E6-1B9D1B93D3E8}" type="presParOf" srcId="{F9126AFC-79B0-41FB-A2DE-D1C95876C854}" destId="{CE0F2DF6-A07B-4FB7-A842-1704DD3D695B}" srcOrd="1" destOrd="0" presId="urn:microsoft.com/office/officeart/2005/8/layout/hProcess11"/>
    <dgm:cxn modelId="{A515A5F3-D950-4731-A33E-01A01015EBC0}" type="presParOf" srcId="{F9126AFC-79B0-41FB-A2DE-D1C95876C854}" destId="{B08019B5-AF93-4EBD-97AD-30125D5569A7}" srcOrd="2" destOrd="0" presId="urn:microsoft.com/office/officeart/2005/8/layout/hProcess11"/>
    <dgm:cxn modelId="{67320817-A807-4246-88A2-53E0A5E924D7}" type="presParOf" srcId="{FCCE10E8-8A9D-45A9-8326-F7C2E945D12C}" destId="{32FE81F6-0A2B-47F9-B93F-AD8C89B14B51}" srcOrd="3" destOrd="0" presId="urn:microsoft.com/office/officeart/2005/8/layout/hProcess11"/>
    <dgm:cxn modelId="{1BE6A7D6-34FE-4708-B689-0E97530EB0C9}" type="presParOf" srcId="{FCCE10E8-8A9D-45A9-8326-F7C2E945D12C}" destId="{2D1783CB-D7E6-4C2B-A293-E8E4FD81D2EF}" srcOrd="4" destOrd="0" presId="urn:microsoft.com/office/officeart/2005/8/layout/hProcess11"/>
    <dgm:cxn modelId="{5E9636AC-D97A-4C04-A325-58FC9D05FAB7}" type="presParOf" srcId="{2D1783CB-D7E6-4C2B-A293-E8E4FD81D2EF}" destId="{006C2F7A-D62B-41C5-8870-1C48282A4522}" srcOrd="0" destOrd="0" presId="urn:microsoft.com/office/officeart/2005/8/layout/hProcess11"/>
    <dgm:cxn modelId="{31563FEC-7E46-4F65-B4F2-A1D76FCA14D6}" type="presParOf" srcId="{2D1783CB-D7E6-4C2B-A293-E8E4FD81D2EF}" destId="{E9B3B2E1-B208-492A-9CA4-3571305ADF71}" srcOrd="1" destOrd="0" presId="urn:microsoft.com/office/officeart/2005/8/layout/hProcess11"/>
    <dgm:cxn modelId="{45427B42-8CA6-4A77-BBF1-B34EFD053BF3}" type="presParOf" srcId="{2D1783CB-D7E6-4C2B-A293-E8E4FD81D2EF}" destId="{4260E83B-C392-4A68-9293-113A0680F84A}"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9AEDD8-9226-4952-8D88-CE0E4D02446F}">
      <dsp:nvSpPr>
        <dsp:cNvPr id="0" name=""/>
        <dsp:cNvSpPr/>
      </dsp:nvSpPr>
      <dsp:spPr>
        <a:xfrm rot="5400000">
          <a:off x="3041326" y="-1011679"/>
          <a:ext cx="968371" cy="331812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altLang="zh-CN" sz="1600" kern="1200" dirty="0"/>
            <a:t> </a:t>
          </a:r>
          <a:r>
            <a:rPr lang="zh-CN" sz="1600" kern="1200" dirty="0"/>
            <a:t>新能源</a:t>
          </a:r>
          <a:r>
            <a:rPr lang="zh-CN" altLang="en-US" sz="1600" kern="1200" dirty="0"/>
            <a:t>占比</a:t>
          </a:r>
          <a:r>
            <a:rPr lang="zh-CN" sz="1600" kern="1200" dirty="0"/>
            <a:t>上升</a:t>
          </a:r>
        </a:p>
        <a:p>
          <a:pPr marL="171450" lvl="1" indent="-171450" algn="l" defTabSz="711200">
            <a:lnSpc>
              <a:spcPct val="90000"/>
            </a:lnSpc>
            <a:spcBef>
              <a:spcPct val="0"/>
            </a:spcBef>
            <a:spcAft>
              <a:spcPct val="15000"/>
            </a:spcAft>
            <a:buChar char="•"/>
          </a:pPr>
          <a:r>
            <a:rPr lang="en-US" sz="1600" kern="1200" dirty="0"/>
            <a:t> EVs</a:t>
          </a:r>
          <a:r>
            <a:rPr lang="zh-CN" sz="1600" kern="1200" dirty="0"/>
            <a:t>需求增加并发挥关键作用</a:t>
          </a:r>
        </a:p>
        <a:p>
          <a:pPr marL="171450" lvl="1" indent="-171450" algn="l" defTabSz="711200">
            <a:lnSpc>
              <a:spcPct val="90000"/>
            </a:lnSpc>
            <a:spcBef>
              <a:spcPct val="0"/>
            </a:spcBef>
            <a:spcAft>
              <a:spcPct val="15000"/>
            </a:spcAft>
            <a:buChar char="•"/>
          </a:pPr>
          <a:r>
            <a:rPr lang="zh-CN" altLang="en-US" sz="1600" kern="1200" dirty="0"/>
            <a:t>充电设施不足</a:t>
          </a:r>
          <a:endParaRPr lang="zh-CN" sz="1600" kern="1200" dirty="0"/>
        </a:p>
      </dsp:txBody>
      <dsp:txXfrm rot="-5400000">
        <a:off x="1866448" y="210471"/>
        <a:ext cx="3270856" cy="873827"/>
      </dsp:txXfrm>
    </dsp:sp>
    <dsp:sp modelId="{5B40A431-DA57-4276-A40C-A814340F30AA}">
      <dsp:nvSpPr>
        <dsp:cNvPr id="0" name=""/>
        <dsp:cNvSpPr/>
      </dsp:nvSpPr>
      <dsp:spPr>
        <a:xfrm>
          <a:off x="0" y="0"/>
          <a:ext cx="1866447" cy="12104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zh-CN" sz="2400" kern="1200" dirty="0"/>
            <a:t>能源问题</a:t>
          </a:r>
          <a:r>
            <a:rPr lang="zh-CN" altLang="en-US" sz="2400" kern="1200" dirty="0"/>
            <a:t>和</a:t>
          </a:r>
          <a:r>
            <a:rPr lang="zh-CN" sz="2400" kern="1200" dirty="0"/>
            <a:t>环境污染</a:t>
          </a:r>
        </a:p>
      </dsp:txBody>
      <dsp:txXfrm>
        <a:off x="59090" y="59090"/>
        <a:ext cx="1748267" cy="10922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119E8-EF50-4F82-8FD9-D0941C18F7F6}">
      <dsp:nvSpPr>
        <dsp:cNvPr id="0" name=""/>
        <dsp:cNvSpPr/>
      </dsp:nvSpPr>
      <dsp:spPr>
        <a:xfrm>
          <a:off x="0" y="430541"/>
          <a:ext cx="10765196" cy="574054"/>
        </a:xfrm>
        <a:prstGeom prst="notchedRightArrow">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9F7663-6E81-400A-B47B-286273FC6D50}">
      <dsp:nvSpPr>
        <dsp:cNvPr id="0" name=""/>
        <dsp:cNvSpPr/>
      </dsp:nvSpPr>
      <dsp:spPr>
        <a:xfrm>
          <a:off x="5954" y="0"/>
          <a:ext cx="3596206" cy="574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US" sz="1800" kern="1200" dirty="0"/>
            <a:t>2024.9~2024.11</a:t>
          </a:r>
          <a:r>
            <a:rPr lang="zh-CN" sz="1800" kern="1200" dirty="0"/>
            <a:t>根据论文开题内容，初步规划论文整体框架</a:t>
          </a:r>
        </a:p>
      </dsp:txBody>
      <dsp:txXfrm>
        <a:off x="5954" y="0"/>
        <a:ext cx="3596206" cy="574054"/>
      </dsp:txXfrm>
    </dsp:sp>
    <dsp:sp modelId="{59AE74F1-C75B-4B56-AE39-05C43B171841}">
      <dsp:nvSpPr>
        <dsp:cNvPr id="0" name=""/>
        <dsp:cNvSpPr/>
      </dsp:nvSpPr>
      <dsp:spPr>
        <a:xfrm>
          <a:off x="1732300" y="645811"/>
          <a:ext cx="143513" cy="143513"/>
        </a:xfrm>
        <a:prstGeom prst="ellipse">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6C3358-01D1-4AC1-B1B7-7A2388FC6004}">
      <dsp:nvSpPr>
        <dsp:cNvPr id="0" name=""/>
        <dsp:cNvSpPr/>
      </dsp:nvSpPr>
      <dsp:spPr>
        <a:xfrm>
          <a:off x="3724924" y="861082"/>
          <a:ext cx="2455284" cy="574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2024.11~2025.3</a:t>
          </a:r>
          <a:r>
            <a:rPr lang="zh-CN" sz="1800" kern="1200" dirty="0"/>
            <a:t>论文写作并根据此相关内容完成小论文</a:t>
          </a:r>
        </a:p>
      </dsp:txBody>
      <dsp:txXfrm>
        <a:off x="3724924" y="861082"/>
        <a:ext cx="2455284" cy="574054"/>
      </dsp:txXfrm>
    </dsp:sp>
    <dsp:sp modelId="{CE0F2DF6-A07B-4FB7-A842-1704DD3D695B}">
      <dsp:nvSpPr>
        <dsp:cNvPr id="0" name=""/>
        <dsp:cNvSpPr/>
      </dsp:nvSpPr>
      <dsp:spPr>
        <a:xfrm>
          <a:off x="4880810" y="645811"/>
          <a:ext cx="143513" cy="143513"/>
        </a:xfrm>
        <a:prstGeom prst="ellipse">
          <a:avLst/>
        </a:prstGeom>
        <a:solidFill>
          <a:schemeClr val="accent1">
            <a:shade val="50000"/>
            <a:hueOff val="240958"/>
            <a:satOff val="-5040"/>
            <a:lumOff val="280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6C2F7A-D62B-41C5-8870-1C48282A4522}">
      <dsp:nvSpPr>
        <dsp:cNvPr id="0" name=""/>
        <dsp:cNvSpPr/>
      </dsp:nvSpPr>
      <dsp:spPr>
        <a:xfrm>
          <a:off x="6302973" y="0"/>
          <a:ext cx="3379748" cy="574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US" sz="1800" kern="1200" dirty="0"/>
            <a:t>2025.3~2025.9</a:t>
          </a:r>
          <a:r>
            <a:rPr lang="zh-CN" sz="1800" kern="1200" dirty="0"/>
            <a:t>根据意见进行修改小论文，完成大论文初稿</a:t>
          </a:r>
        </a:p>
      </dsp:txBody>
      <dsp:txXfrm>
        <a:off x="6302973" y="0"/>
        <a:ext cx="3379748" cy="574054"/>
      </dsp:txXfrm>
    </dsp:sp>
    <dsp:sp modelId="{E9B3B2E1-B208-492A-9CA4-3571305ADF71}">
      <dsp:nvSpPr>
        <dsp:cNvPr id="0" name=""/>
        <dsp:cNvSpPr/>
      </dsp:nvSpPr>
      <dsp:spPr>
        <a:xfrm>
          <a:off x="7921091" y="645811"/>
          <a:ext cx="143513" cy="143513"/>
        </a:xfrm>
        <a:prstGeom prst="ellipse">
          <a:avLst/>
        </a:prstGeom>
        <a:solidFill>
          <a:schemeClr val="accent1">
            <a:shade val="50000"/>
            <a:hueOff val="240958"/>
            <a:satOff val="-5040"/>
            <a:lumOff val="280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6FEB9A-23AB-4D00-A72E-AD507B0F1653}" type="datetimeFigureOut">
              <a:rPr lang="zh-CN" altLang="en-US" smtClean="0"/>
              <a:pPr/>
              <a:t>2024/11/3</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E6CF1A-E888-4A07-B96A-456D0CF69483}" type="slidenum">
              <a:rPr lang="zh-CN" altLang="en-US" smtClean="0"/>
              <a:pPr/>
              <a:t>‹#›</a:t>
            </a:fld>
            <a:endParaRPr lang="zh-CN" altLang="en-US"/>
          </a:p>
        </p:txBody>
      </p:sp>
    </p:spTree>
    <p:extLst>
      <p:ext uri="{BB962C8B-B14F-4D97-AF65-F5344CB8AC3E}">
        <p14:creationId xmlns:p14="http://schemas.microsoft.com/office/powerpoint/2010/main" val="269886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6CF1A-E888-4A07-B96A-456D0CF69483}" type="slidenum">
              <a:rPr lang="zh-CN" altLang="en-US" smtClean="0"/>
              <a:pPr/>
              <a:t>1</a:t>
            </a:fld>
            <a:endParaRPr lang="zh-CN" altLang="en-US"/>
          </a:p>
        </p:txBody>
      </p:sp>
    </p:spTree>
    <p:extLst>
      <p:ext uri="{BB962C8B-B14F-4D97-AF65-F5344CB8AC3E}">
        <p14:creationId xmlns:p14="http://schemas.microsoft.com/office/powerpoint/2010/main" val="759818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D7371-98E6-187A-EE1B-EC00AEE0A62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B1881BF-14B4-03FC-C62B-EFD48AEB2993}"/>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B34E144C-AE4E-ECC9-7F7F-5CF7B6EFC8DD}"/>
              </a:ext>
            </a:extLst>
          </p:cNvPr>
          <p:cNvSpPr>
            <a:spLocks noGrp="1"/>
          </p:cNvSpPr>
          <p:nvPr>
            <p:ph type="body" idx="1"/>
          </p:nvPr>
        </p:nvSpPr>
        <p:spPr/>
        <p:txBody>
          <a:bodyPr/>
          <a:lstStyle/>
          <a:p>
            <a:r>
              <a:rPr lang="zh-CN" altLang="en-US" dirty="0"/>
              <a:t>动态假名 </a:t>
            </a:r>
            <a:r>
              <a:rPr lang="en-US" altLang="zh-CN" dirty="0"/>
              <a:t>+ ZKP</a:t>
            </a:r>
            <a:endParaRPr lang="zh-CN" altLang="en-US" dirty="0"/>
          </a:p>
        </p:txBody>
      </p:sp>
      <p:sp>
        <p:nvSpPr>
          <p:cNvPr id="4" name="灯片编号占位符 3">
            <a:extLst>
              <a:ext uri="{FF2B5EF4-FFF2-40B4-BE49-F238E27FC236}">
                <a16:creationId xmlns:a16="http://schemas.microsoft.com/office/drawing/2014/main" id="{D13E844A-CB6E-2635-7BB6-978C57C667A9}"/>
              </a:ext>
            </a:extLst>
          </p:cNvPr>
          <p:cNvSpPr>
            <a:spLocks noGrp="1"/>
          </p:cNvSpPr>
          <p:nvPr>
            <p:ph type="sldNum" sz="quarter" idx="5"/>
          </p:nvPr>
        </p:nvSpPr>
        <p:spPr/>
        <p:txBody>
          <a:bodyPr/>
          <a:lstStyle/>
          <a:p>
            <a:fld id="{84E6CF1A-E888-4A07-B96A-456D0CF69483}" type="slidenum">
              <a:rPr lang="zh-CN" altLang="en-US" smtClean="0"/>
              <a:pPr/>
              <a:t>10</a:t>
            </a:fld>
            <a:endParaRPr lang="zh-CN" altLang="en-US"/>
          </a:p>
        </p:txBody>
      </p:sp>
    </p:spTree>
    <p:extLst>
      <p:ext uri="{BB962C8B-B14F-4D97-AF65-F5344CB8AC3E}">
        <p14:creationId xmlns:p14="http://schemas.microsoft.com/office/powerpoint/2010/main" val="2118519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5F26F-4AE6-14A3-D618-46BCE719584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63DC6E5-BD20-E6F2-CD39-2A92A7B83954}"/>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B79E9967-F4CA-6BEB-36FF-6F32735A9752}"/>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CA02E784-C858-A920-4CE3-7FEC3207280A}"/>
              </a:ext>
            </a:extLst>
          </p:cNvPr>
          <p:cNvSpPr>
            <a:spLocks noGrp="1"/>
          </p:cNvSpPr>
          <p:nvPr>
            <p:ph type="sldNum" sz="quarter" idx="5"/>
          </p:nvPr>
        </p:nvSpPr>
        <p:spPr/>
        <p:txBody>
          <a:bodyPr/>
          <a:lstStyle/>
          <a:p>
            <a:fld id="{84E6CF1A-E888-4A07-B96A-456D0CF69483}" type="slidenum">
              <a:rPr lang="zh-CN" altLang="en-US" smtClean="0"/>
              <a:pPr/>
              <a:t>11</a:t>
            </a:fld>
            <a:endParaRPr lang="zh-CN" altLang="en-US"/>
          </a:p>
        </p:txBody>
      </p:sp>
    </p:spTree>
    <p:extLst>
      <p:ext uri="{BB962C8B-B14F-4D97-AF65-F5344CB8AC3E}">
        <p14:creationId xmlns:p14="http://schemas.microsoft.com/office/powerpoint/2010/main" val="3091744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6E487-757E-1062-631E-C9590EED819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98AFC13-3CF6-BB47-93AE-639B5B2E480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7D035DE-7086-A21C-47D5-5E87C6FE4873}"/>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859F2F50-2C8D-D40F-1752-E0C050DC637A}"/>
              </a:ext>
            </a:extLst>
          </p:cNvPr>
          <p:cNvSpPr>
            <a:spLocks noGrp="1"/>
          </p:cNvSpPr>
          <p:nvPr>
            <p:ph type="sldNum" sz="quarter" idx="5"/>
          </p:nvPr>
        </p:nvSpPr>
        <p:spPr/>
        <p:txBody>
          <a:bodyPr/>
          <a:lstStyle/>
          <a:p>
            <a:fld id="{84E6CF1A-E888-4A07-B96A-456D0CF69483}" type="slidenum">
              <a:rPr lang="zh-CN" altLang="en-US" smtClean="0"/>
              <a:pPr/>
              <a:t>12</a:t>
            </a:fld>
            <a:endParaRPr lang="zh-CN" altLang="en-US"/>
          </a:p>
        </p:txBody>
      </p:sp>
    </p:spTree>
    <p:extLst>
      <p:ext uri="{BB962C8B-B14F-4D97-AF65-F5344CB8AC3E}">
        <p14:creationId xmlns:p14="http://schemas.microsoft.com/office/powerpoint/2010/main" val="1242948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4E6CF1A-E888-4A07-B96A-456D0CF69483}" type="slidenum">
              <a:rPr lang="zh-CN" altLang="en-US" smtClean="0"/>
              <a:pPr/>
              <a:t>16</a:t>
            </a:fld>
            <a:endParaRPr lang="zh-CN" altLang="en-US"/>
          </a:p>
        </p:txBody>
      </p:sp>
    </p:spTree>
    <p:extLst>
      <p:ext uri="{BB962C8B-B14F-4D97-AF65-F5344CB8AC3E}">
        <p14:creationId xmlns:p14="http://schemas.microsoft.com/office/powerpoint/2010/main" val="1721200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97BB9-E3EC-81FC-2DCF-FAAA1F6DFAE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DF2FD6E-D60F-C64C-77D6-29113E0ADDC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A946F0A-CE23-AA17-4D59-8A25F9343C3C}"/>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C5235543-A177-B10B-FD0E-60DAE2642EFF}"/>
              </a:ext>
            </a:extLst>
          </p:cNvPr>
          <p:cNvSpPr>
            <a:spLocks noGrp="1"/>
          </p:cNvSpPr>
          <p:nvPr>
            <p:ph type="sldNum" sz="quarter" idx="5"/>
          </p:nvPr>
        </p:nvSpPr>
        <p:spPr/>
        <p:txBody>
          <a:bodyPr/>
          <a:lstStyle/>
          <a:p>
            <a:fld id="{84E6CF1A-E888-4A07-B96A-456D0CF69483}" type="slidenum">
              <a:rPr lang="zh-CN" altLang="en-US" smtClean="0"/>
              <a:pPr/>
              <a:t>17</a:t>
            </a:fld>
            <a:endParaRPr lang="zh-CN" altLang="en-US"/>
          </a:p>
        </p:txBody>
      </p:sp>
    </p:spTree>
    <p:extLst>
      <p:ext uri="{BB962C8B-B14F-4D97-AF65-F5344CB8AC3E}">
        <p14:creationId xmlns:p14="http://schemas.microsoft.com/office/powerpoint/2010/main" val="1973213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B5110-2F67-6FD2-CE88-7CD9D68345A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BCFA476-AC91-89FD-D3AB-5E3CCB33A784}"/>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97D5F30-304B-7DE2-1BA2-3EBC8709A7FA}"/>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AACCE9FC-0C8A-CE9E-BB5C-F9794B8B684E}"/>
              </a:ext>
            </a:extLst>
          </p:cNvPr>
          <p:cNvSpPr>
            <a:spLocks noGrp="1"/>
          </p:cNvSpPr>
          <p:nvPr>
            <p:ph type="sldNum" sz="quarter" idx="5"/>
          </p:nvPr>
        </p:nvSpPr>
        <p:spPr/>
        <p:txBody>
          <a:bodyPr/>
          <a:lstStyle/>
          <a:p>
            <a:fld id="{84E6CF1A-E888-4A07-B96A-456D0CF69483}" type="slidenum">
              <a:rPr lang="zh-CN" altLang="en-US" smtClean="0"/>
              <a:pPr/>
              <a:t>18</a:t>
            </a:fld>
            <a:endParaRPr lang="zh-CN" altLang="en-US"/>
          </a:p>
        </p:txBody>
      </p:sp>
    </p:spTree>
    <p:extLst>
      <p:ext uri="{BB962C8B-B14F-4D97-AF65-F5344CB8AC3E}">
        <p14:creationId xmlns:p14="http://schemas.microsoft.com/office/powerpoint/2010/main" val="1102590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697DD-46E5-6E3B-79BD-E200C331B12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3680742-95F2-002B-7462-7AA15FA06C7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3D57C92-FD30-C59D-28A2-B6C2BF81A0A8}"/>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6D5FB4B2-2C34-F2E9-2272-6782645C2220}"/>
              </a:ext>
            </a:extLst>
          </p:cNvPr>
          <p:cNvSpPr>
            <a:spLocks noGrp="1"/>
          </p:cNvSpPr>
          <p:nvPr>
            <p:ph type="sldNum" sz="quarter" idx="10"/>
          </p:nvPr>
        </p:nvSpPr>
        <p:spPr/>
        <p:txBody>
          <a:bodyPr/>
          <a:lstStyle/>
          <a:p>
            <a:fld id="{84E6CF1A-E888-4A07-B96A-456D0CF69483}" type="slidenum">
              <a:rPr lang="zh-CN" altLang="en-US" smtClean="0"/>
              <a:pPr/>
              <a:t>19</a:t>
            </a:fld>
            <a:endParaRPr lang="zh-CN" altLang="en-US"/>
          </a:p>
        </p:txBody>
      </p:sp>
    </p:spTree>
    <p:extLst>
      <p:ext uri="{BB962C8B-B14F-4D97-AF65-F5344CB8AC3E}">
        <p14:creationId xmlns:p14="http://schemas.microsoft.com/office/powerpoint/2010/main" val="29487644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039DA-417B-877F-072F-16D74BF07C1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497CDF7-38ED-51D2-0E0D-0F3C227E638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65185BEA-D70F-0E3E-76EB-02877B0757DF}"/>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098C9C52-0C58-E510-611D-AB361B094404}"/>
              </a:ext>
            </a:extLst>
          </p:cNvPr>
          <p:cNvSpPr>
            <a:spLocks noGrp="1"/>
          </p:cNvSpPr>
          <p:nvPr>
            <p:ph type="sldNum" sz="quarter" idx="10"/>
          </p:nvPr>
        </p:nvSpPr>
        <p:spPr/>
        <p:txBody>
          <a:bodyPr/>
          <a:lstStyle/>
          <a:p>
            <a:fld id="{84E6CF1A-E888-4A07-B96A-456D0CF69483}" type="slidenum">
              <a:rPr lang="zh-CN" altLang="en-US" smtClean="0"/>
              <a:pPr/>
              <a:t>21</a:t>
            </a:fld>
            <a:endParaRPr lang="zh-CN" altLang="en-US"/>
          </a:p>
        </p:txBody>
      </p:sp>
    </p:spTree>
    <p:extLst>
      <p:ext uri="{BB962C8B-B14F-4D97-AF65-F5344CB8AC3E}">
        <p14:creationId xmlns:p14="http://schemas.microsoft.com/office/powerpoint/2010/main" val="2813955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6CF1A-E888-4A07-B96A-456D0CF69483}" type="slidenum">
              <a:rPr lang="zh-CN" altLang="en-US" smtClean="0"/>
              <a:pPr/>
              <a:t>2</a:t>
            </a:fld>
            <a:endParaRPr lang="zh-CN" altLang="en-US"/>
          </a:p>
        </p:txBody>
      </p:sp>
    </p:spTree>
    <p:extLst>
      <p:ext uri="{BB962C8B-B14F-4D97-AF65-F5344CB8AC3E}">
        <p14:creationId xmlns:p14="http://schemas.microsoft.com/office/powerpoint/2010/main" val="444574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6CF1A-E888-4A07-B96A-456D0CF69483}" type="slidenum">
              <a:rPr lang="zh-CN" altLang="en-US" smtClean="0"/>
              <a:pPr/>
              <a:t>3</a:t>
            </a:fld>
            <a:endParaRPr lang="zh-CN" altLang="en-US"/>
          </a:p>
        </p:txBody>
      </p:sp>
    </p:spTree>
    <p:extLst>
      <p:ext uri="{BB962C8B-B14F-4D97-AF65-F5344CB8AC3E}">
        <p14:creationId xmlns:p14="http://schemas.microsoft.com/office/powerpoint/2010/main" val="1032921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6CF1A-E888-4A07-B96A-456D0CF69483}" type="slidenum">
              <a:rPr lang="zh-CN" altLang="en-US" smtClean="0"/>
              <a:pPr/>
              <a:t>4</a:t>
            </a:fld>
            <a:endParaRPr lang="zh-CN" altLang="en-US"/>
          </a:p>
        </p:txBody>
      </p:sp>
    </p:spTree>
    <p:extLst>
      <p:ext uri="{BB962C8B-B14F-4D97-AF65-F5344CB8AC3E}">
        <p14:creationId xmlns:p14="http://schemas.microsoft.com/office/powerpoint/2010/main" val="4145247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9EFF9-64E6-6DFF-ACC9-865AB336912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71CCEF0-9683-906D-B99C-41541DFBB72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97BC214-86CA-D081-BA42-9B8A05717F02}"/>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D494D220-3547-FB8D-49BF-C25C89161653}"/>
              </a:ext>
            </a:extLst>
          </p:cNvPr>
          <p:cNvSpPr>
            <a:spLocks noGrp="1"/>
          </p:cNvSpPr>
          <p:nvPr>
            <p:ph type="sldNum" sz="quarter" idx="10"/>
          </p:nvPr>
        </p:nvSpPr>
        <p:spPr/>
        <p:txBody>
          <a:bodyPr/>
          <a:lstStyle/>
          <a:p>
            <a:fld id="{84E6CF1A-E888-4A07-B96A-456D0CF69483}" type="slidenum">
              <a:rPr lang="zh-CN" altLang="en-US" smtClean="0"/>
              <a:pPr/>
              <a:t>5</a:t>
            </a:fld>
            <a:endParaRPr lang="zh-CN" altLang="en-US"/>
          </a:p>
        </p:txBody>
      </p:sp>
    </p:spTree>
    <p:extLst>
      <p:ext uri="{BB962C8B-B14F-4D97-AF65-F5344CB8AC3E}">
        <p14:creationId xmlns:p14="http://schemas.microsoft.com/office/powerpoint/2010/main" val="2944665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D187F5-1571-5931-FC1E-4AE03A918A6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CBF0909-C3A1-EB77-D45C-A354D92E85E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8A08CDF-5775-DC79-18CF-6E2DE37AA2CE}"/>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CED29019-0BC1-8CE3-2389-B1F0880A1B06}"/>
              </a:ext>
            </a:extLst>
          </p:cNvPr>
          <p:cNvSpPr>
            <a:spLocks noGrp="1"/>
          </p:cNvSpPr>
          <p:nvPr>
            <p:ph type="sldNum" sz="quarter" idx="10"/>
          </p:nvPr>
        </p:nvSpPr>
        <p:spPr/>
        <p:txBody>
          <a:bodyPr/>
          <a:lstStyle/>
          <a:p>
            <a:fld id="{84E6CF1A-E888-4A07-B96A-456D0CF69483}" type="slidenum">
              <a:rPr lang="zh-CN" altLang="en-US" smtClean="0"/>
              <a:pPr/>
              <a:t>6</a:t>
            </a:fld>
            <a:endParaRPr lang="zh-CN" altLang="en-US"/>
          </a:p>
        </p:txBody>
      </p:sp>
    </p:spTree>
    <p:extLst>
      <p:ext uri="{BB962C8B-B14F-4D97-AF65-F5344CB8AC3E}">
        <p14:creationId xmlns:p14="http://schemas.microsoft.com/office/powerpoint/2010/main" val="581652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6CF1A-E888-4A07-B96A-456D0CF69483}" type="slidenum">
              <a:rPr lang="zh-CN" altLang="en-US" smtClean="0"/>
              <a:pPr/>
              <a:t>7</a:t>
            </a:fld>
            <a:endParaRPr lang="zh-CN" altLang="en-US"/>
          </a:p>
        </p:txBody>
      </p:sp>
    </p:spTree>
    <p:extLst>
      <p:ext uri="{BB962C8B-B14F-4D97-AF65-F5344CB8AC3E}">
        <p14:creationId xmlns:p14="http://schemas.microsoft.com/office/powerpoint/2010/main" val="4216720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6F20B-2D85-59F4-8449-7AF3383E95B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61631D0-3C0F-E20E-BB57-09B766E6FF64}"/>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3EAB28FF-B826-58AB-B186-111681EE0AA7}"/>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8980B33E-6E5F-4C70-3E61-062EFFC7DE98}"/>
              </a:ext>
            </a:extLst>
          </p:cNvPr>
          <p:cNvSpPr>
            <a:spLocks noGrp="1"/>
          </p:cNvSpPr>
          <p:nvPr>
            <p:ph type="sldNum" sz="quarter" idx="10"/>
          </p:nvPr>
        </p:nvSpPr>
        <p:spPr/>
        <p:txBody>
          <a:bodyPr/>
          <a:lstStyle/>
          <a:p>
            <a:fld id="{84E6CF1A-E888-4A07-B96A-456D0CF69483}" type="slidenum">
              <a:rPr lang="zh-CN" altLang="en-US" smtClean="0"/>
              <a:pPr/>
              <a:t>8</a:t>
            </a:fld>
            <a:endParaRPr lang="zh-CN" altLang="en-US"/>
          </a:p>
        </p:txBody>
      </p:sp>
    </p:spTree>
    <p:extLst>
      <p:ext uri="{BB962C8B-B14F-4D97-AF65-F5344CB8AC3E}">
        <p14:creationId xmlns:p14="http://schemas.microsoft.com/office/powerpoint/2010/main" val="3210066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765A6-2EA0-5CFA-3111-09A4EB0BD45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CA43DCF-8C72-00AB-C361-4DDEEF128E2B}"/>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A8D18EF-ED1D-B816-A089-690679EF315D}"/>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A3A52EE4-4593-7C30-0D1D-F40214C3587A}"/>
              </a:ext>
            </a:extLst>
          </p:cNvPr>
          <p:cNvSpPr>
            <a:spLocks noGrp="1"/>
          </p:cNvSpPr>
          <p:nvPr>
            <p:ph type="sldNum" sz="quarter" idx="10"/>
          </p:nvPr>
        </p:nvSpPr>
        <p:spPr/>
        <p:txBody>
          <a:bodyPr/>
          <a:lstStyle/>
          <a:p>
            <a:fld id="{84E6CF1A-E888-4A07-B96A-456D0CF69483}" type="slidenum">
              <a:rPr lang="zh-CN" altLang="en-US" smtClean="0"/>
              <a:pPr/>
              <a:t>9</a:t>
            </a:fld>
            <a:endParaRPr lang="zh-CN" altLang="en-US"/>
          </a:p>
        </p:txBody>
      </p:sp>
    </p:spTree>
    <p:extLst>
      <p:ext uri="{BB962C8B-B14F-4D97-AF65-F5344CB8AC3E}">
        <p14:creationId xmlns:p14="http://schemas.microsoft.com/office/powerpoint/2010/main" val="534388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638" y="2130426"/>
            <a:ext cx="10365899" cy="1470025"/>
          </a:xfrm>
        </p:spPr>
        <p:txBody>
          <a:bodyPr/>
          <a:lstStyle/>
          <a:p>
            <a:r>
              <a:rPr lang="zh-CN" altLang="en-US"/>
              <a:t>单击此处编辑母版标题样式</a:t>
            </a:r>
          </a:p>
        </p:txBody>
      </p:sp>
      <p:sp>
        <p:nvSpPr>
          <p:cNvPr id="3" name="副标题 2"/>
          <p:cNvSpPr>
            <a:spLocks noGrp="1"/>
          </p:cNvSpPr>
          <p:nvPr>
            <p:ph type="subTitle" idx="1"/>
          </p:nvPr>
        </p:nvSpPr>
        <p:spPr>
          <a:xfrm>
            <a:off x="1829276" y="3886200"/>
            <a:ext cx="853662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6D4B1069-3899-470A-8AB1-734237277644}" type="datetimeFigureOut">
              <a:rPr lang="zh-CN" altLang="en-US" smtClean="0"/>
              <a:pPr/>
              <a:t>2024/11/3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A8C7957-89EC-4DC7-A1B9-6F0B3159CBFA}" type="slidenum">
              <a:rPr lang="zh-CN" altLang="en-US" smtClean="0"/>
              <a:pPr/>
              <a:t>‹#›</a:t>
            </a:fld>
            <a:endParaRPr lang="zh-CN" altLang="en-US"/>
          </a:p>
        </p:txBody>
      </p:sp>
    </p:spTree>
    <p:extLst>
      <p:ext uri="{BB962C8B-B14F-4D97-AF65-F5344CB8AC3E}">
        <p14:creationId xmlns:p14="http://schemas.microsoft.com/office/powerpoint/2010/main" val="3819766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D4B1069-3899-470A-8AB1-734237277644}" type="datetimeFigureOut">
              <a:rPr lang="zh-CN" altLang="en-US" smtClean="0"/>
              <a:pPr/>
              <a:t>2024/11/3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A8C7957-89EC-4DC7-A1B9-6F0B3159CBFA}" type="slidenum">
              <a:rPr lang="zh-CN" altLang="en-US" smtClean="0"/>
              <a:pPr/>
              <a:t>‹#›</a:t>
            </a:fld>
            <a:endParaRPr lang="zh-CN" altLang="en-US"/>
          </a:p>
        </p:txBody>
      </p:sp>
    </p:spTree>
    <p:extLst>
      <p:ext uri="{BB962C8B-B14F-4D97-AF65-F5344CB8AC3E}">
        <p14:creationId xmlns:p14="http://schemas.microsoft.com/office/powerpoint/2010/main" val="1747795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1502" y="274639"/>
            <a:ext cx="2743914"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759" y="274639"/>
            <a:ext cx="802849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D4B1069-3899-470A-8AB1-734237277644}" type="datetimeFigureOut">
              <a:rPr lang="zh-CN" altLang="en-US" smtClean="0"/>
              <a:pPr/>
              <a:t>2024/11/3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A8C7957-89EC-4DC7-A1B9-6F0B3159CBFA}" type="slidenum">
              <a:rPr lang="zh-CN" altLang="en-US" smtClean="0"/>
              <a:pPr/>
              <a:t>‹#›</a:t>
            </a:fld>
            <a:endParaRPr lang="zh-CN" altLang="en-US"/>
          </a:p>
        </p:txBody>
      </p:sp>
    </p:spTree>
    <p:extLst>
      <p:ext uri="{BB962C8B-B14F-4D97-AF65-F5344CB8AC3E}">
        <p14:creationId xmlns:p14="http://schemas.microsoft.com/office/powerpoint/2010/main" val="327184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D4B1069-3899-470A-8AB1-734237277644}" type="datetimeFigureOut">
              <a:rPr lang="zh-CN" altLang="en-US" smtClean="0"/>
              <a:pPr/>
              <a:t>2024/11/3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A8C7957-89EC-4DC7-A1B9-6F0B3159CBFA}" type="slidenum">
              <a:rPr lang="zh-CN" altLang="en-US" smtClean="0"/>
              <a:pPr/>
              <a:t>‹#›</a:t>
            </a:fld>
            <a:endParaRPr lang="zh-CN" altLang="en-US"/>
          </a:p>
        </p:txBody>
      </p:sp>
    </p:spTree>
    <p:extLst>
      <p:ext uri="{BB962C8B-B14F-4D97-AF65-F5344CB8AC3E}">
        <p14:creationId xmlns:p14="http://schemas.microsoft.com/office/powerpoint/2010/main" val="97503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335" y="4406901"/>
            <a:ext cx="10365899"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335" y="2906713"/>
            <a:ext cx="1036589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6D4B1069-3899-470A-8AB1-734237277644}" type="datetimeFigureOut">
              <a:rPr lang="zh-CN" altLang="en-US" smtClean="0"/>
              <a:pPr/>
              <a:t>2024/11/3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A8C7957-89EC-4DC7-A1B9-6F0B3159CBFA}" type="slidenum">
              <a:rPr lang="zh-CN" altLang="en-US" smtClean="0"/>
              <a:pPr/>
              <a:t>‹#›</a:t>
            </a:fld>
            <a:endParaRPr lang="zh-CN" altLang="en-US"/>
          </a:p>
        </p:txBody>
      </p:sp>
    </p:spTree>
    <p:extLst>
      <p:ext uri="{BB962C8B-B14F-4D97-AF65-F5344CB8AC3E}">
        <p14:creationId xmlns:p14="http://schemas.microsoft.com/office/powerpoint/2010/main" val="3492383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759" y="1600201"/>
            <a:ext cx="538620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9214" y="1600201"/>
            <a:ext cx="538620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D4B1069-3899-470A-8AB1-734237277644}" type="datetimeFigureOut">
              <a:rPr lang="zh-CN" altLang="en-US" smtClean="0"/>
              <a:pPr/>
              <a:t>2024/11/3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A8C7957-89EC-4DC7-A1B9-6F0B3159CBFA}" type="slidenum">
              <a:rPr lang="zh-CN" altLang="en-US" smtClean="0"/>
              <a:pPr/>
              <a:t>‹#›</a:t>
            </a:fld>
            <a:endParaRPr lang="zh-CN" altLang="en-US"/>
          </a:p>
        </p:txBody>
      </p:sp>
    </p:spTree>
    <p:extLst>
      <p:ext uri="{BB962C8B-B14F-4D97-AF65-F5344CB8AC3E}">
        <p14:creationId xmlns:p14="http://schemas.microsoft.com/office/powerpoint/2010/main" val="2216981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759" y="1535113"/>
            <a:ext cx="53883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759" y="2174875"/>
            <a:ext cx="53883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4980" y="1535113"/>
            <a:ext cx="53904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4980" y="2174875"/>
            <a:ext cx="53904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D4B1069-3899-470A-8AB1-734237277644}" type="datetimeFigureOut">
              <a:rPr lang="zh-CN" altLang="en-US" smtClean="0"/>
              <a:pPr/>
              <a:t>2024/11/3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A8C7957-89EC-4DC7-A1B9-6F0B3159CBFA}" type="slidenum">
              <a:rPr lang="zh-CN" altLang="en-US" smtClean="0"/>
              <a:pPr/>
              <a:t>‹#›</a:t>
            </a:fld>
            <a:endParaRPr lang="zh-CN" altLang="en-US"/>
          </a:p>
        </p:txBody>
      </p:sp>
    </p:spTree>
    <p:extLst>
      <p:ext uri="{BB962C8B-B14F-4D97-AF65-F5344CB8AC3E}">
        <p14:creationId xmlns:p14="http://schemas.microsoft.com/office/powerpoint/2010/main" val="541998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D4B1069-3899-470A-8AB1-734237277644}" type="datetimeFigureOut">
              <a:rPr lang="zh-CN" altLang="en-US" smtClean="0"/>
              <a:pPr/>
              <a:t>2024/11/3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A8C7957-89EC-4DC7-A1B9-6F0B3159CBFA}" type="slidenum">
              <a:rPr lang="zh-CN" altLang="en-US" smtClean="0"/>
              <a:pPr/>
              <a:t>‹#›</a:t>
            </a:fld>
            <a:endParaRPr lang="zh-CN" altLang="en-US"/>
          </a:p>
        </p:txBody>
      </p:sp>
    </p:spTree>
    <p:extLst>
      <p:ext uri="{BB962C8B-B14F-4D97-AF65-F5344CB8AC3E}">
        <p14:creationId xmlns:p14="http://schemas.microsoft.com/office/powerpoint/2010/main" val="3104076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D4B1069-3899-470A-8AB1-734237277644}" type="datetimeFigureOut">
              <a:rPr lang="zh-CN" altLang="en-US" smtClean="0"/>
              <a:pPr/>
              <a:t>2024/11/3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A8C7957-89EC-4DC7-A1B9-6F0B3159CBFA}" type="slidenum">
              <a:rPr lang="zh-CN" altLang="en-US" smtClean="0"/>
              <a:pPr/>
              <a:t>‹#›</a:t>
            </a:fld>
            <a:endParaRPr lang="zh-CN" altLang="en-US"/>
          </a:p>
        </p:txBody>
      </p:sp>
    </p:spTree>
    <p:extLst>
      <p:ext uri="{BB962C8B-B14F-4D97-AF65-F5344CB8AC3E}">
        <p14:creationId xmlns:p14="http://schemas.microsoft.com/office/powerpoint/2010/main" val="370006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759" y="273050"/>
            <a:ext cx="4012129"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974" y="273051"/>
            <a:ext cx="681744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759" y="1435101"/>
            <a:ext cx="401212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D4B1069-3899-470A-8AB1-734237277644}" type="datetimeFigureOut">
              <a:rPr lang="zh-CN" altLang="en-US" smtClean="0"/>
              <a:pPr/>
              <a:t>2024/11/3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A8C7957-89EC-4DC7-A1B9-6F0B3159CBFA}" type="slidenum">
              <a:rPr lang="zh-CN" altLang="en-US" smtClean="0"/>
              <a:pPr/>
              <a:t>‹#›</a:t>
            </a:fld>
            <a:endParaRPr lang="zh-CN" altLang="en-US"/>
          </a:p>
        </p:txBody>
      </p:sp>
    </p:spTree>
    <p:extLst>
      <p:ext uri="{BB962C8B-B14F-4D97-AF65-F5344CB8AC3E}">
        <p14:creationId xmlns:p14="http://schemas.microsoft.com/office/powerpoint/2010/main" val="2494487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340" y="4800600"/>
            <a:ext cx="7317105"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90340" y="612775"/>
            <a:ext cx="73171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0340" y="5367338"/>
            <a:ext cx="731710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D4B1069-3899-470A-8AB1-734237277644}" type="datetimeFigureOut">
              <a:rPr lang="zh-CN" altLang="en-US" smtClean="0"/>
              <a:pPr/>
              <a:t>2024/11/3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A8C7957-89EC-4DC7-A1B9-6F0B3159CBFA}" type="slidenum">
              <a:rPr lang="zh-CN" altLang="en-US" smtClean="0"/>
              <a:pPr/>
              <a:t>‹#›</a:t>
            </a:fld>
            <a:endParaRPr lang="zh-CN" altLang="en-US"/>
          </a:p>
        </p:txBody>
      </p:sp>
    </p:spTree>
    <p:extLst>
      <p:ext uri="{BB962C8B-B14F-4D97-AF65-F5344CB8AC3E}">
        <p14:creationId xmlns:p14="http://schemas.microsoft.com/office/powerpoint/2010/main" val="1180513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759" y="274638"/>
            <a:ext cx="10975658"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759" y="1600201"/>
            <a:ext cx="10975658"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759" y="6356351"/>
            <a:ext cx="284554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4B1069-3899-470A-8AB1-734237277644}" type="datetimeFigureOut">
              <a:rPr lang="zh-CN" altLang="en-US" smtClean="0"/>
              <a:pPr/>
              <a:t>2024/11/3</a:t>
            </a:fld>
            <a:endParaRPr lang="zh-CN" altLang="en-US"/>
          </a:p>
        </p:txBody>
      </p:sp>
      <p:sp>
        <p:nvSpPr>
          <p:cNvPr id="5" name="页脚占位符 4"/>
          <p:cNvSpPr>
            <a:spLocks noGrp="1"/>
          </p:cNvSpPr>
          <p:nvPr>
            <p:ph type="ftr" sz="quarter" idx="3"/>
          </p:nvPr>
        </p:nvSpPr>
        <p:spPr>
          <a:xfrm>
            <a:off x="4166685" y="6356351"/>
            <a:ext cx="386180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9875" y="6356351"/>
            <a:ext cx="284554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8C7957-89EC-4DC7-A1B9-6F0B3159CBFA}" type="slidenum">
              <a:rPr lang="zh-CN" altLang="en-US" smtClean="0"/>
              <a:pPr/>
              <a:t>‹#›</a:t>
            </a:fld>
            <a:endParaRPr lang="zh-CN" altLang="en-US"/>
          </a:p>
        </p:txBody>
      </p:sp>
    </p:spTree>
    <p:extLst>
      <p:ext uri="{BB962C8B-B14F-4D97-AF65-F5344CB8AC3E}">
        <p14:creationId xmlns:p14="http://schemas.microsoft.com/office/powerpoint/2010/main" val="1033529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www.cs.umd.edu/~jkatz/crypto/f02/lectures/lecture39.pdf"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bblanche.gitlabpages.inria.fr/proverif/" TargetMode="External"/><Relationship Id="rId2" Type="http://schemas.openxmlformats.org/officeDocument/2006/relationships/hyperlink" Target="https://github.com/miracl/core" TargetMode="External"/><Relationship Id="rId1" Type="http://schemas.openxmlformats.org/officeDocument/2006/relationships/slideLayout" Target="../slideLayouts/slideLayout7.xml"/><Relationship Id="rId6" Type="http://schemas.openxmlformats.org/officeDocument/2006/relationships/hyperlink" Target="https://arxiv.org/abs/2311.03612" TargetMode="External"/><Relationship Id="rId5" Type="http://schemas.openxmlformats.org/officeDocument/2006/relationships/hyperlink" Target="https://github.com/HuangLab-SYSU/block-emulator" TargetMode="External"/><Relationship Id="rId4" Type="http://schemas.openxmlformats.org/officeDocument/2006/relationships/hyperlink" Target="https://hyperledger-fabric.readthedocs.io/en/release-2.5/"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矩形 52"/>
          <p:cNvSpPr/>
          <p:nvPr/>
        </p:nvSpPr>
        <p:spPr>
          <a:xfrm>
            <a:off x="0" y="2132856"/>
            <a:ext cx="12218267" cy="2808312"/>
          </a:xfrm>
          <a:prstGeom prst="rect">
            <a:avLst/>
          </a:prstGeom>
          <a:solidFill>
            <a:srgbClr val="5B5E77">
              <a:alpha val="2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TextBox 7"/>
          <p:cNvSpPr>
            <a:spLocks noChangeArrowheads="1"/>
          </p:cNvSpPr>
          <p:nvPr/>
        </p:nvSpPr>
        <p:spPr bwMode="auto">
          <a:xfrm>
            <a:off x="75056" y="3252170"/>
            <a:ext cx="1204506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zh-CN" altLang="en-US" sz="4000" b="1" dirty="0">
                <a:latin typeface="微软雅黑" pitchFamily="34" charset="-122"/>
                <a:ea typeface="微软雅黑" pitchFamily="34" charset="-122"/>
                <a:sym typeface="微软雅黑" pitchFamily="34" charset="-122"/>
              </a:rPr>
              <a:t>车联网环境下</a:t>
            </a:r>
            <a:r>
              <a:rPr lang="en-US" altLang="zh-CN" sz="4000" b="1" dirty="0">
                <a:latin typeface="微软雅黑" pitchFamily="34" charset="-122"/>
                <a:ea typeface="微软雅黑" pitchFamily="34" charset="-122"/>
                <a:sym typeface="微软雅黑" pitchFamily="34" charset="-122"/>
              </a:rPr>
              <a:t>V2V</a:t>
            </a:r>
            <a:r>
              <a:rPr lang="zh-CN" altLang="en-US" sz="4000" b="1" dirty="0">
                <a:latin typeface="微软雅黑" pitchFamily="34" charset="-122"/>
                <a:ea typeface="微软雅黑" pitchFamily="34" charset="-122"/>
                <a:sym typeface="微软雅黑" pitchFamily="34" charset="-122"/>
              </a:rPr>
              <a:t>电力交易隐私保护的研究</a:t>
            </a:r>
          </a:p>
        </p:txBody>
      </p:sp>
      <p:grpSp>
        <p:nvGrpSpPr>
          <p:cNvPr id="59" name="组合 58"/>
          <p:cNvGrpSpPr/>
          <p:nvPr/>
        </p:nvGrpSpPr>
        <p:grpSpPr>
          <a:xfrm>
            <a:off x="7249715" y="1285543"/>
            <a:ext cx="670560" cy="604586"/>
            <a:chOff x="5424755" y="1340768"/>
            <a:chExt cx="670560" cy="604586"/>
          </a:xfrm>
        </p:grpSpPr>
        <p:grpSp>
          <p:nvGrpSpPr>
            <p:cNvPr id="60" name="组合 59"/>
            <p:cNvGrpSpPr/>
            <p:nvPr/>
          </p:nvGrpSpPr>
          <p:grpSpPr>
            <a:xfrm>
              <a:off x="5424755" y="1340768"/>
              <a:ext cx="670560" cy="604586"/>
              <a:chOff x="3720691" y="2824413"/>
              <a:chExt cx="1341120" cy="1209172"/>
            </a:xfrm>
          </p:grpSpPr>
          <p:sp>
            <p:nvSpPr>
              <p:cNvPr id="62"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headEnd/>
                <a:tailEnd/>
              </a:ln>
              <a:effectLst>
                <a:outerShdw blurRad="190500" dist="1143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3" name="Freeform 5"/>
              <p:cNvSpPr>
                <a:spLocks/>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sp>
          <p:nvSpPr>
            <p:cNvPr id="61" name="Freeform 5"/>
            <p:cNvSpPr>
              <a:spLocks/>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headEnd/>
              <a:tailEnd/>
            </a:ln>
            <a:effec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sp>
        <p:nvSpPr>
          <p:cNvPr id="64" name="Freeform 126"/>
          <p:cNvSpPr>
            <a:spLocks noChangeAspect="1" noEditPoints="1"/>
          </p:cNvSpPr>
          <p:nvPr/>
        </p:nvSpPr>
        <p:spPr bwMode="auto">
          <a:xfrm>
            <a:off x="7449569" y="1426895"/>
            <a:ext cx="267902" cy="335227"/>
          </a:xfrm>
          <a:custGeom>
            <a:avLst/>
            <a:gdLst>
              <a:gd name="T0" fmla="*/ 48 w 81"/>
              <a:gd name="T1" fmla="*/ 27 h 101"/>
              <a:gd name="T2" fmla="*/ 4 w 81"/>
              <a:gd name="T3" fmla="*/ 48 h 101"/>
              <a:gd name="T4" fmla="*/ 0 w 81"/>
              <a:gd name="T5" fmla="*/ 31 h 101"/>
              <a:gd name="T6" fmla="*/ 58 w 81"/>
              <a:gd name="T7" fmla="*/ 90 h 101"/>
              <a:gd name="T8" fmla="*/ 81 w 81"/>
              <a:gd name="T9" fmla="*/ 98 h 101"/>
              <a:gd name="T10" fmla="*/ 58 w 81"/>
              <a:gd name="T11" fmla="*/ 90 h 101"/>
              <a:gd name="T12" fmla="*/ 53 w 81"/>
              <a:gd name="T13" fmla="*/ 101 h 101"/>
              <a:gd name="T14" fmla="*/ 29 w 81"/>
              <a:gd name="T15" fmla="*/ 98 h 101"/>
              <a:gd name="T16" fmla="*/ 0 w 81"/>
              <a:gd name="T17" fmla="*/ 90 h 101"/>
              <a:gd name="T18" fmla="*/ 29 w 81"/>
              <a:gd name="T19" fmla="*/ 87 h 101"/>
              <a:gd name="T20" fmla="*/ 38 w 81"/>
              <a:gd name="T21" fmla="*/ 76 h 101"/>
              <a:gd name="T22" fmla="*/ 0 w 81"/>
              <a:gd name="T23" fmla="*/ 72 h 101"/>
              <a:gd name="T24" fmla="*/ 4 w 81"/>
              <a:gd name="T25" fmla="*/ 54 h 101"/>
              <a:gd name="T26" fmla="*/ 48 w 81"/>
              <a:gd name="T27" fmla="*/ 76 h 101"/>
              <a:gd name="T28" fmla="*/ 44 w 81"/>
              <a:gd name="T29" fmla="*/ 87 h 101"/>
              <a:gd name="T30" fmla="*/ 53 w 81"/>
              <a:gd name="T31" fmla="*/ 90 h 101"/>
              <a:gd name="T32" fmla="*/ 4 w 81"/>
              <a:gd name="T33" fmla="*/ 0 h 101"/>
              <a:gd name="T34" fmla="*/ 48 w 81"/>
              <a:gd name="T35" fmla="*/ 21 h 101"/>
              <a:gd name="T36" fmla="*/ 0 w 81"/>
              <a:gd name="T37" fmla="*/ 17 h 101"/>
              <a:gd name="T38" fmla="*/ 4 w 81"/>
              <a:gd name="T39" fmla="*/ 0 h 101"/>
              <a:gd name="T40" fmla="*/ 53 w 81"/>
              <a:gd name="T41" fmla="*/ 76 h 101"/>
              <a:gd name="T42" fmla="*/ 81 w 81"/>
              <a:gd name="T43" fmla="*/ 72 h 101"/>
              <a:gd name="T44" fmla="*/ 77 w 81"/>
              <a:gd name="T45" fmla="*/ 54 h 101"/>
              <a:gd name="T46" fmla="*/ 59 w 81"/>
              <a:gd name="T47" fmla="*/ 8 h 101"/>
              <a:gd name="T48" fmla="*/ 69 w 81"/>
              <a:gd name="T49" fmla="*/ 13 h 101"/>
              <a:gd name="T50" fmla="*/ 59 w 81"/>
              <a:gd name="T51" fmla="*/ 8 h 101"/>
              <a:gd name="T52" fmla="*/ 69 w 81"/>
              <a:gd name="T53" fmla="*/ 63 h 101"/>
              <a:gd name="T54" fmla="*/ 59 w 81"/>
              <a:gd name="T55" fmla="*/ 67 h 101"/>
              <a:gd name="T56" fmla="*/ 59 w 81"/>
              <a:gd name="T57" fmla="*/ 35 h 101"/>
              <a:gd name="T58" fmla="*/ 69 w 81"/>
              <a:gd name="T59" fmla="*/ 40 h 101"/>
              <a:gd name="T60" fmla="*/ 59 w 81"/>
              <a:gd name="T61" fmla="*/ 35 h 101"/>
              <a:gd name="T62" fmla="*/ 53 w 81"/>
              <a:gd name="T63" fmla="*/ 21 h 101"/>
              <a:gd name="T64" fmla="*/ 81 w 81"/>
              <a:gd name="T65" fmla="*/ 17 h 101"/>
              <a:gd name="T66" fmla="*/ 77 w 81"/>
              <a:gd name="T67" fmla="*/ 0 h 101"/>
              <a:gd name="T68" fmla="*/ 53 w 81"/>
              <a:gd name="T69" fmla="*/ 27 h 101"/>
              <a:gd name="T70" fmla="*/ 77 w 81"/>
              <a:gd name="T71" fmla="*/ 48 h 101"/>
              <a:gd name="T72" fmla="*/ 81 w 81"/>
              <a:gd name="T73" fmla="*/ 31 h 101"/>
              <a:gd name="T74" fmla="*/ 53 w 81"/>
              <a:gd name="T75"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10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rgbClr val="414455"/>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latin typeface="Arial" panose="020B0604020202020204" pitchFamily="34" charset="0"/>
              <a:cs typeface="Arial" panose="020B0604020202020204" pitchFamily="34" charset="0"/>
            </a:endParaRPr>
          </a:p>
        </p:txBody>
      </p:sp>
      <p:grpSp>
        <p:nvGrpSpPr>
          <p:cNvPr id="65" name="组合 64"/>
          <p:cNvGrpSpPr/>
          <p:nvPr/>
        </p:nvGrpSpPr>
        <p:grpSpPr>
          <a:xfrm>
            <a:off x="8126871" y="1268760"/>
            <a:ext cx="670560" cy="604586"/>
            <a:chOff x="5424755" y="1340768"/>
            <a:chExt cx="670560" cy="604586"/>
          </a:xfrm>
        </p:grpSpPr>
        <p:grpSp>
          <p:nvGrpSpPr>
            <p:cNvPr id="66" name="组合 65"/>
            <p:cNvGrpSpPr/>
            <p:nvPr/>
          </p:nvGrpSpPr>
          <p:grpSpPr>
            <a:xfrm>
              <a:off x="5424755" y="1340768"/>
              <a:ext cx="670560" cy="604586"/>
              <a:chOff x="3720691" y="2824413"/>
              <a:chExt cx="1341120" cy="1209172"/>
            </a:xfrm>
          </p:grpSpPr>
          <p:sp>
            <p:nvSpPr>
              <p:cNvPr id="68"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headEnd/>
                <a:tailEnd/>
              </a:ln>
              <a:effectLst>
                <a:outerShdw blurRad="190500" dist="1143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69" name="Freeform 5"/>
              <p:cNvSpPr>
                <a:spLocks/>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sp>
          <p:nvSpPr>
            <p:cNvPr id="67" name="Freeform 5"/>
            <p:cNvSpPr>
              <a:spLocks/>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headEnd/>
              <a:tailEnd/>
            </a:ln>
            <a:effec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sp>
        <p:nvSpPr>
          <p:cNvPr id="70" name="Freeform 261"/>
          <p:cNvSpPr>
            <a:spLocks/>
          </p:cNvSpPr>
          <p:nvPr/>
        </p:nvSpPr>
        <p:spPr bwMode="auto">
          <a:xfrm>
            <a:off x="8297738" y="1440383"/>
            <a:ext cx="325875" cy="325875"/>
          </a:xfrm>
          <a:custGeom>
            <a:avLst/>
            <a:gdLst>
              <a:gd name="T0" fmla="*/ 84 w 86"/>
              <a:gd name="T1" fmla="*/ 13 h 86"/>
              <a:gd name="T2" fmla="*/ 74 w 86"/>
              <a:gd name="T3" fmla="*/ 1 h 86"/>
              <a:gd name="T4" fmla="*/ 72 w 86"/>
              <a:gd name="T5" fmla="*/ 1 h 86"/>
              <a:gd name="T6" fmla="*/ 71 w 86"/>
              <a:gd name="T7" fmla="*/ 1 h 86"/>
              <a:gd name="T8" fmla="*/ 69 w 86"/>
              <a:gd name="T9" fmla="*/ 4 h 86"/>
              <a:gd name="T10" fmla="*/ 69 w 86"/>
              <a:gd name="T11" fmla="*/ 10 h 86"/>
              <a:gd name="T12" fmla="*/ 59 w 86"/>
              <a:gd name="T13" fmla="*/ 10 h 86"/>
              <a:gd name="T14" fmla="*/ 59 w 86"/>
              <a:gd name="T15" fmla="*/ 1 h 86"/>
              <a:gd name="T16" fmla="*/ 58 w 86"/>
              <a:gd name="T17" fmla="*/ 0 h 86"/>
              <a:gd name="T18" fmla="*/ 46 w 86"/>
              <a:gd name="T19" fmla="*/ 0 h 86"/>
              <a:gd name="T20" fmla="*/ 45 w 86"/>
              <a:gd name="T21" fmla="*/ 1 h 86"/>
              <a:gd name="T22" fmla="*/ 45 w 86"/>
              <a:gd name="T23" fmla="*/ 10 h 86"/>
              <a:gd name="T24" fmla="*/ 44 w 86"/>
              <a:gd name="T25" fmla="*/ 13 h 86"/>
              <a:gd name="T26" fmla="*/ 44 w 86"/>
              <a:gd name="T27" fmla="*/ 21 h 86"/>
              <a:gd name="T28" fmla="*/ 45 w 86"/>
              <a:gd name="T29" fmla="*/ 24 h 86"/>
              <a:gd name="T30" fmla="*/ 45 w 86"/>
              <a:gd name="T31" fmla="*/ 27 h 86"/>
              <a:gd name="T32" fmla="*/ 37 w 86"/>
              <a:gd name="T33" fmla="*/ 27 h 86"/>
              <a:gd name="T34" fmla="*/ 37 w 86"/>
              <a:gd name="T35" fmla="*/ 21 h 86"/>
              <a:gd name="T36" fmla="*/ 34 w 86"/>
              <a:gd name="T37" fmla="*/ 18 h 86"/>
              <a:gd name="T38" fmla="*/ 32 w 86"/>
              <a:gd name="T39" fmla="*/ 18 h 86"/>
              <a:gd name="T40" fmla="*/ 29 w 86"/>
              <a:gd name="T41" fmla="*/ 18 h 86"/>
              <a:gd name="T42" fmla="*/ 3 w 86"/>
              <a:gd name="T43" fmla="*/ 30 h 86"/>
              <a:gd name="T44" fmla="*/ 0 w 86"/>
              <a:gd name="T45" fmla="*/ 34 h 86"/>
              <a:gd name="T46" fmla="*/ 3 w 86"/>
              <a:gd name="T47" fmla="*/ 38 h 86"/>
              <a:gd name="T48" fmla="*/ 29 w 86"/>
              <a:gd name="T49" fmla="*/ 50 h 86"/>
              <a:gd name="T50" fmla="*/ 31 w 86"/>
              <a:gd name="T51" fmla="*/ 51 h 86"/>
              <a:gd name="T52" fmla="*/ 34 w 86"/>
              <a:gd name="T53" fmla="*/ 50 h 86"/>
              <a:gd name="T54" fmla="*/ 37 w 86"/>
              <a:gd name="T55" fmla="*/ 47 h 86"/>
              <a:gd name="T56" fmla="*/ 37 w 86"/>
              <a:gd name="T57" fmla="*/ 42 h 86"/>
              <a:gd name="T58" fmla="*/ 45 w 86"/>
              <a:gd name="T59" fmla="*/ 42 h 86"/>
              <a:gd name="T60" fmla="*/ 45 w 86"/>
              <a:gd name="T61" fmla="*/ 85 h 86"/>
              <a:gd name="T62" fmla="*/ 46 w 86"/>
              <a:gd name="T63" fmla="*/ 86 h 86"/>
              <a:gd name="T64" fmla="*/ 58 w 86"/>
              <a:gd name="T65" fmla="*/ 86 h 86"/>
              <a:gd name="T66" fmla="*/ 59 w 86"/>
              <a:gd name="T67" fmla="*/ 85 h 86"/>
              <a:gd name="T68" fmla="*/ 59 w 86"/>
              <a:gd name="T69" fmla="*/ 41 h 86"/>
              <a:gd name="T70" fmla="*/ 62 w 86"/>
              <a:gd name="T71" fmla="*/ 38 h 86"/>
              <a:gd name="T72" fmla="*/ 62 w 86"/>
              <a:gd name="T73" fmla="*/ 30 h 86"/>
              <a:gd name="T74" fmla="*/ 59 w 86"/>
              <a:gd name="T75" fmla="*/ 27 h 86"/>
              <a:gd name="T76" fmla="*/ 59 w 86"/>
              <a:gd name="T77" fmla="*/ 25 h 86"/>
              <a:gd name="T78" fmla="*/ 69 w 86"/>
              <a:gd name="T79" fmla="*/ 25 h 86"/>
              <a:gd name="T80" fmla="*/ 69 w 86"/>
              <a:gd name="T81" fmla="*/ 30 h 86"/>
              <a:gd name="T82" fmla="*/ 71 w 86"/>
              <a:gd name="T83" fmla="*/ 33 h 86"/>
              <a:gd name="T84" fmla="*/ 73 w 86"/>
              <a:gd name="T85" fmla="*/ 34 h 86"/>
              <a:gd name="T86" fmla="*/ 74 w 86"/>
              <a:gd name="T87" fmla="*/ 33 h 86"/>
              <a:gd name="T88" fmla="*/ 84 w 86"/>
              <a:gd name="T89" fmla="*/ 21 h 86"/>
              <a:gd name="T90" fmla="*/ 86 w 86"/>
              <a:gd name="T91" fmla="*/ 17 h 86"/>
              <a:gd name="T92" fmla="*/ 84 w 86"/>
              <a:gd name="T93" fmla="*/ 1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6" h="86">
                <a:moveTo>
                  <a:pt x="84" y="13"/>
                </a:moveTo>
                <a:cubicBezTo>
                  <a:pt x="74" y="1"/>
                  <a:pt x="74" y="1"/>
                  <a:pt x="74" y="1"/>
                </a:cubicBezTo>
                <a:cubicBezTo>
                  <a:pt x="73" y="1"/>
                  <a:pt x="73" y="1"/>
                  <a:pt x="72" y="1"/>
                </a:cubicBezTo>
                <a:cubicBezTo>
                  <a:pt x="72" y="1"/>
                  <a:pt x="71" y="1"/>
                  <a:pt x="71" y="1"/>
                </a:cubicBezTo>
                <a:cubicBezTo>
                  <a:pt x="70" y="2"/>
                  <a:pt x="69" y="3"/>
                  <a:pt x="69" y="4"/>
                </a:cubicBezTo>
                <a:cubicBezTo>
                  <a:pt x="69" y="10"/>
                  <a:pt x="69" y="10"/>
                  <a:pt x="69" y="10"/>
                </a:cubicBezTo>
                <a:cubicBezTo>
                  <a:pt x="59" y="10"/>
                  <a:pt x="59" y="10"/>
                  <a:pt x="59" y="10"/>
                </a:cubicBezTo>
                <a:cubicBezTo>
                  <a:pt x="59" y="1"/>
                  <a:pt x="59" y="1"/>
                  <a:pt x="59" y="1"/>
                </a:cubicBezTo>
                <a:cubicBezTo>
                  <a:pt x="59" y="1"/>
                  <a:pt x="59" y="0"/>
                  <a:pt x="58" y="0"/>
                </a:cubicBezTo>
                <a:cubicBezTo>
                  <a:pt x="46" y="0"/>
                  <a:pt x="46" y="0"/>
                  <a:pt x="46" y="0"/>
                </a:cubicBezTo>
                <a:cubicBezTo>
                  <a:pt x="45" y="0"/>
                  <a:pt x="45" y="1"/>
                  <a:pt x="45" y="1"/>
                </a:cubicBezTo>
                <a:cubicBezTo>
                  <a:pt x="45" y="10"/>
                  <a:pt x="45" y="10"/>
                  <a:pt x="45" y="10"/>
                </a:cubicBezTo>
                <a:cubicBezTo>
                  <a:pt x="44" y="11"/>
                  <a:pt x="44" y="12"/>
                  <a:pt x="44" y="13"/>
                </a:cubicBezTo>
                <a:cubicBezTo>
                  <a:pt x="44" y="21"/>
                  <a:pt x="44" y="21"/>
                  <a:pt x="44" y="21"/>
                </a:cubicBezTo>
                <a:cubicBezTo>
                  <a:pt x="44" y="22"/>
                  <a:pt x="44" y="23"/>
                  <a:pt x="45" y="24"/>
                </a:cubicBezTo>
                <a:cubicBezTo>
                  <a:pt x="45" y="27"/>
                  <a:pt x="45" y="27"/>
                  <a:pt x="45" y="27"/>
                </a:cubicBezTo>
                <a:cubicBezTo>
                  <a:pt x="37" y="27"/>
                  <a:pt x="37" y="27"/>
                  <a:pt x="37" y="27"/>
                </a:cubicBezTo>
                <a:cubicBezTo>
                  <a:pt x="37" y="21"/>
                  <a:pt x="37" y="21"/>
                  <a:pt x="37" y="21"/>
                </a:cubicBezTo>
                <a:cubicBezTo>
                  <a:pt x="37" y="20"/>
                  <a:pt x="36" y="19"/>
                  <a:pt x="34" y="18"/>
                </a:cubicBezTo>
                <a:cubicBezTo>
                  <a:pt x="34" y="18"/>
                  <a:pt x="33" y="18"/>
                  <a:pt x="32" y="18"/>
                </a:cubicBezTo>
                <a:cubicBezTo>
                  <a:pt x="31" y="18"/>
                  <a:pt x="30" y="18"/>
                  <a:pt x="29" y="18"/>
                </a:cubicBezTo>
                <a:cubicBezTo>
                  <a:pt x="3" y="30"/>
                  <a:pt x="3" y="30"/>
                  <a:pt x="3" y="30"/>
                </a:cubicBezTo>
                <a:cubicBezTo>
                  <a:pt x="1" y="31"/>
                  <a:pt x="0" y="33"/>
                  <a:pt x="0" y="34"/>
                </a:cubicBezTo>
                <a:cubicBezTo>
                  <a:pt x="0" y="36"/>
                  <a:pt x="1" y="38"/>
                  <a:pt x="3" y="38"/>
                </a:cubicBezTo>
                <a:cubicBezTo>
                  <a:pt x="29" y="50"/>
                  <a:pt x="29" y="50"/>
                  <a:pt x="29" y="50"/>
                </a:cubicBezTo>
                <a:cubicBezTo>
                  <a:pt x="29" y="51"/>
                  <a:pt x="30" y="51"/>
                  <a:pt x="31" y="51"/>
                </a:cubicBezTo>
                <a:cubicBezTo>
                  <a:pt x="32" y="51"/>
                  <a:pt x="33" y="51"/>
                  <a:pt x="34" y="50"/>
                </a:cubicBezTo>
                <a:cubicBezTo>
                  <a:pt x="36" y="50"/>
                  <a:pt x="37" y="48"/>
                  <a:pt x="37" y="47"/>
                </a:cubicBezTo>
                <a:cubicBezTo>
                  <a:pt x="37" y="42"/>
                  <a:pt x="37" y="42"/>
                  <a:pt x="37" y="42"/>
                </a:cubicBezTo>
                <a:cubicBezTo>
                  <a:pt x="45" y="42"/>
                  <a:pt x="45" y="42"/>
                  <a:pt x="45" y="42"/>
                </a:cubicBezTo>
                <a:cubicBezTo>
                  <a:pt x="45" y="85"/>
                  <a:pt x="45" y="85"/>
                  <a:pt x="45" y="85"/>
                </a:cubicBezTo>
                <a:cubicBezTo>
                  <a:pt x="45" y="86"/>
                  <a:pt x="45" y="86"/>
                  <a:pt x="46" y="86"/>
                </a:cubicBezTo>
                <a:cubicBezTo>
                  <a:pt x="58" y="86"/>
                  <a:pt x="58" y="86"/>
                  <a:pt x="58" y="86"/>
                </a:cubicBezTo>
                <a:cubicBezTo>
                  <a:pt x="59" y="86"/>
                  <a:pt x="59" y="86"/>
                  <a:pt x="59" y="85"/>
                </a:cubicBezTo>
                <a:cubicBezTo>
                  <a:pt x="59" y="41"/>
                  <a:pt x="59" y="41"/>
                  <a:pt x="59" y="41"/>
                </a:cubicBezTo>
                <a:cubicBezTo>
                  <a:pt x="61" y="41"/>
                  <a:pt x="62" y="40"/>
                  <a:pt x="62" y="38"/>
                </a:cubicBezTo>
                <a:cubicBezTo>
                  <a:pt x="62" y="30"/>
                  <a:pt x="62" y="30"/>
                  <a:pt x="62" y="30"/>
                </a:cubicBezTo>
                <a:cubicBezTo>
                  <a:pt x="62" y="29"/>
                  <a:pt x="61" y="28"/>
                  <a:pt x="59" y="27"/>
                </a:cubicBezTo>
                <a:cubicBezTo>
                  <a:pt x="59" y="25"/>
                  <a:pt x="59" y="25"/>
                  <a:pt x="59" y="25"/>
                </a:cubicBezTo>
                <a:cubicBezTo>
                  <a:pt x="69" y="25"/>
                  <a:pt x="69" y="25"/>
                  <a:pt x="69" y="25"/>
                </a:cubicBezTo>
                <a:cubicBezTo>
                  <a:pt x="69" y="30"/>
                  <a:pt x="69" y="30"/>
                  <a:pt x="69" y="30"/>
                </a:cubicBezTo>
                <a:cubicBezTo>
                  <a:pt x="69" y="31"/>
                  <a:pt x="70" y="33"/>
                  <a:pt x="71" y="33"/>
                </a:cubicBezTo>
                <a:cubicBezTo>
                  <a:pt x="71" y="34"/>
                  <a:pt x="72" y="34"/>
                  <a:pt x="73" y="34"/>
                </a:cubicBezTo>
                <a:cubicBezTo>
                  <a:pt x="73" y="34"/>
                  <a:pt x="74" y="34"/>
                  <a:pt x="74" y="33"/>
                </a:cubicBezTo>
                <a:cubicBezTo>
                  <a:pt x="84" y="21"/>
                  <a:pt x="84" y="21"/>
                  <a:pt x="84" y="21"/>
                </a:cubicBezTo>
                <a:cubicBezTo>
                  <a:pt x="85" y="21"/>
                  <a:pt x="86" y="19"/>
                  <a:pt x="86" y="17"/>
                </a:cubicBezTo>
                <a:cubicBezTo>
                  <a:pt x="86" y="16"/>
                  <a:pt x="85" y="14"/>
                  <a:pt x="84" y="13"/>
                </a:cubicBezTo>
                <a:close/>
              </a:path>
            </a:pathLst>
          </a:custGeom>
          <a:solidFill>
            <a:srgbClr val="414455"/>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nvGrpSpPr>
          <p:cNvPr id="71" name="组合 70"/>
          <p:cNvGrpSpPr/>
          <p:nvPr/>
        </p:nvGrpSpPr>
        <p:grpSpPr>
          <a:xfrm>
            <a:off x="9036855" y="1268760"/>
            <a:ext cx="670560" cy="604586"/>
            <a:chOff x="5424755" y="1340768"/>
            <a:chExt cx="670560" cy="604586"/>
          </a:xfrm>
        </p:grpSpPr>
        <p:grpSp>
          <p:nvGrpSpPr>
            <p:cNvPr id="72" name="组合 71"/>
            <p:cNvGrpSpPr/>
            <p:nvPr/>
          </p:nvGrpSpPr>
          <p:grpSpPr>
            <a:xfrm>
              <a:off x="5424755" y="1340768"/>
              <a:ext cx="670560" cy="604586"/>
              <a:chOff x="3720691" y="2824413"/>
              <a:chExt cx="1341120" cy="1209172"/>
            </a:xfrm>
          </p:grpSpPr>
          <p:sp>
            <p:nvSpPr>
              <p:cNvPr id="74"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headEnd/>
                <a:tailEnd/>
              </a:ln>
              <a:effectLst>
                <a:outerShdw blurRad="190500" dist="1143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75" name="Freeform 5"/>
              <p:cNvSpPr>
                <a:spLocks/>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sp>
          <p:nvSpPr>
            <p:cNvPr id="73" name="Freeform 5"/>
            <p:cNvSpPr>
              <a:spLocks/>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headEnd/>
              <a:tailEnd/>
            </a:ln>
            <a:effec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grpSp>
        <p:nvGrpSpPr>
          <p:cNvPr id="76" name="组合 75"/>
          <p:cNvGrpSpPr/>
          <p:nvPr/>
        </p:nvGrpSpPr>
        <p:grpSpPr>
          <a:xfrm>
            <a:off x="9923439" y="1297282"/>
            <a:ext cx="670560" cy="604586"/>
            <a:chOff x="5424755" y="1340768"/>
            <a:chExt cx="670560" cy="604586"/>
          </a:xfrm>
        </p:grpSpPr>
        <p:grpSp>
          <p:nvGrpSpPr>
            <p:cNvPr id="77" name="组合 76"/>
            <p:cNvGrpSpPr/>
            <p:nvPr/>
          </p:nvGrpSpPr>
          <p:grpSpPr>
            <a:xfrm>
              <a:off x="5424755" y="1340768"/>
              <a:ext cx="670560" cy="604586"/>
              <a:chOff x="3720691" y="2824413"/>
              <a:chExt cx="1341120" cy="1209172"/>
            </a:xfrm>
          </p:grpSpPr>
          <p:sp>
            <p:nvSpPr>
              <p:cNvPr id="79"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headEnd/>
                <a:tailEnd/>
              </a:ln>
              <a:effectLst>
                <a:outerShdw blurRad="190500" dist="1143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81" name="Freeform 5"/>
              <p:cNvSpPr>
                <a:spLocks/>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sp>
          <p:nvSpPr>
            <p:cNvPr id="78" name="Freeform 5"/>
            <p:cNvSpPr>
              <a:spLocks/>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headEnd/>
              <a:tailEnd/>
            </a:ln>
            <a:effec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grpSp>
        <p:nvGrpSpPr>
          <p:cNvPr id="82" name="组合 81"/>
          <p:cNvGrpSpPr/>
          <p:nvPr/>
        </p:nvGrpSpPr>
        <p:grpSpPr>
          <a:xfrm>
            <a:off x="10837055" y="1268760"/>
            <a:ext cx="670560" cy="604586"/>
            <a:chOff x="5424755" y="1340768"/>
            <a:chExt cx="670560" cy="604586"/>
          </a:xfrm>
        </p:grpSpPr>
        <p:grpSp>
          <p:nvGrpSpPr>
            <p:cNvPr id="83" name="组合 82"/>
            <p:cNvGrpSpPr/>
            <p:nvPr/>
          </p:nvGrpSpPr>
          <p:grpSpPr>
            <a:xfrm>
              <a:off x="5424755" y="1340768"/>
              <a:ext cx="670560" cy="604586"/>
              <a:chOff x="3720691" y="2824413"/>
              <a:chExt cx="1341120" cy="1209172"/>
            </a:xfrm>
          </p:grpSpPr>
          <p:sp>
            <p:nvSpPr>
              <p:cNvPr id="94"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headEnd/>
                <a:tailEnd/>
              </a:ln>
              <a:effectLst>
                <a:outerShdw blurRad="190500" dist="1143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95" name="Freeform 5"/>
              <p:cNvSpPr>
                <a:spLocks/>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sp>
          <p:nvSpPr>
            <p:cNvPr id="84" name="Freeform 5"/>
            <p:cNvSpPr>
              <a:spLocks/>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headEnd/>
              <a:tailEnd/>
            </a:ln>
            <a:effectLst/>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grpSp>
        <p:nvGrpSpPr>
          <p:cNvPr id="96" name="组合 95"/>
          <p:cNvGrpSpPr>
            <a:grpSpLocks noChangeAspect="1"/>
          </p:cNvGrpSpPr>
          <p:nvPr/>
        </p:nvGrpSpPr>
        <p:grpSpPr>
          <a:xfrm>
            <a:off x="9197811" y="1428547"/>
            <a:ext cx="354291" cy="303915"/>
            <a:chOff x="5084763" y="971548"/>
            <a:chExt cx="323865" cy="277813"/>
          </a:xfrm>
          <a:solidFill>
            <a:srgbClr val="414455"/>
          </a:solidFill>
        </p:grpSpPr>
        <p:sp>
          <p:nvSpPr>
            <p:cNvPr id="97" name="Freeform 301"/>
            <p:cNvSpPr>
              <a:spLocks noEditPoints="1"/>
            </p:cNvSpPr>
            <p:nvPr/>
          </p:nvSpPr>
          <p:spPr bwMode="auto">
            <a:xfrm>
              <a:off x="5191140" y="1031873"/>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8" name="Freeform 302"/>
            <p:cNvSpPr>
              <a:spLocks noEditPoints="1"/>
            </p:cNvSpPr>
            <p:nvPr/>
          </p:nvSpPr>
          <p:spPr bwMode="auto">
            <a:xfrm>
              <a:off x="5084781" y="971548"/>
              <a:ext cx="139701"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9" name="Freeform 303"/>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100" name="Freeform 9"/>
          <p:cNvSpPr>
            <a:spLocks noEditPoints="1"/>
          </p:cNvSpPr>
          <p:nvPr/>
        </p:nvSpPr>
        <p:spPr bwMode="auto">
          <a:xfrm rot="19469485">
            <a:off x="10064065" y="1397986"/>
            <a:ext cx="378367" cy="403173"/>
          </a:xfrm>
          <a:custGeom>
            <a:avLst/>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rgbClr val="414455"/>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101" name="Freeform 206"/>
          <p:cNvSpPr>
            <a:spLocks noChangeAspect="1" noEditPoints="1"/>
          </p:cNvSpPr>
          <p:nvPr/>
        </p:nvSpPr>
        <p:spPr bwMode="auto">
          <a:xfrm>
            <a:off x="11022846" y="1390307"/>
            <a:ext cx="304622" cy="368224"/>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rgbClr val="414455"/>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latin typeface="Arial" panose="020B0604020202020204" pitchFamily="34" charset="0"/>
              <a:cs typeface="Arial" panose="020B0604020202020204" pitchFamily="34" charset="0"/>
            </a:endParaRPr>
          </a:p>
        </p:txBody>
      </p:sp>
      <p:sp>
        <p:nvSpPr>
          <p:cNvPr id="102" name="矩形 3"/>
          <p:cNvSpPr>
            <a:spLocks noChangeArrowheads="1"/>
          </p:cNvSpPr>
          <p:nvPr/>
        </p:nvSpPr>
        <p:spPr bwMode="auto">
          <a:xfrm>
            <a:off x="8064651" y="5902749"/>
            <a:ext cx="1574776" cy="31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spcBef>
                <a:spcPct val="0"/>
              </a:spcBef>
              <a:buFont typeface="Arial" charset="0"/>
              <a:buNone/>
            </a:pPr>
            <a:r>
              <a:rPr lang="zh-CN" altLang="en-US" sz="1600" b="1" dirty="0">
                <a:solidFill>
                  <a:srgbClr val="414455"/>
                </a:solidFill>
                <a:latin typeface="微软雅黑" panose="020B0503020204020204" pitchFamily="34" charset="-122"/>
                <a:ea typeface="微软雅黑" panose="020B0503020204020204" pitchFamily="34" charset="-122"/>
                <a:cs typeface="Arial" panose="020B0604020202020204" pitchFamily="34" charset="0"/>
              </a:rPr>
              <a:t>汇报人：黄一恒</a:t>
            </a:r>
          </a:p>
        </p:txBody>
      </p:sp>
      <p:pic>
        <p:nvPicPr>
          <p:cNvPr id="1028" name="Picture 4" descr="华北电力大学是211还是985？华北电力大学值得上吗分数线多少？">
            <a:extLst>
              <a:ext uri="{FF2B5EF4-FFF2-40B4-BE49-F238E27FC236}">
                <a16:creationId xmlns:a16="http://schemas.microsoft.com/office/drawing/2014/main" id="{63AE9A59-3FB0-C8EA-5883-20C3F5EACF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88" y="1786"/>
            <a:ext cx="2141725" cy="213107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a:extLst>
              <a:ext uri="{FF2B5EF4-FFF2-40B4-BE49-F238E27FC236}">
                <a16:creationId xmlns:a16="http://schemas.microsoft.com/office/drawing/2014/main" id="{5ABFCDCF-C2A4-CD75-82DF-3855BE2D78EC}"/>
              </a:ext>
            </a:extLst>
          </p:cNvPr>
          <p:cNvSpPr>
            <a:spLocks noChangeArrowheads="1"/>
          </p:cNvSpPr>
          <p:nvPr/>
        </p:nvSpPr>
        <p:spPr bwMode="auto">
          <a:xfrm>
            <a:off x="9982161" y="5903866"/>
            <a:ext cx="1779960" cy="31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spcBef>
                <a:spcPct val="0"/>
              </a:spcBef>
              <a:buFont typeface="Arial" charset="0"/>
              <a:buNone/>
            </a:pPr>
            <a:r>
              <a:rPr lang="zh-CN" altLang="en-US" sz="1600" b="1" dirty="0">
                <a:solidFill>
                  <a:srgbClr val="414455"/>
                </a:solidFill>
                <a:latin typeface="微软雅黑" panose="020B0503020204020204" pitchFamily="34" charset="-122"/>
                <a:ea typeface="微软雅黑" panose="020B0503020204020204" pitchFamily="34" charset="-122"/>
                <a:cs typeface="Arial" panose="020B0604020202020204" pitchFamily="34" charset="0"/>
              </a:rPr>
              <a:t>指导老师：张少敏</a:t>
            </a:r>
          </a:p>
        </p:txBody>
      </p:sp>
    </p:spTree>
    <p:extLst>
      <p:ext uri="{BB962C8B-B14F-4D97-AF65-F5344CB8AC3E}">
        <p14:creationId xmlns:p14="http://schemas.microsoft.com/office/powerpoint/2010/main" val="384357636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0-#ppt_w/2"/>
                                          </p:val>
                                        </p:tav>
                                        <p:tav tm="100000">
                                          <p:val>
                                            <p:strVal val="#ppt_x"/>
                                          </p:val>
                                        </p:tav>
                                      </p:tavLst>
                                    </p:anim>
                                    <p:anim calcmode="lin" valueType="num">
                                      <p:cBhvr additive="base">
                                        <p:cTn id="8" dur="500" fill="hold"/>
                                        <p:tgtEl>
                                          <p:spTgt spid="53"/>
                                        </p:tgtEl>
                                        <p:attrNameLst>
                                          <p:attrName>ppt_y</p:attrName>
                                        </p:attrNameLst>
                                      </p:cBhvr>
                                      <p:tavLst>
                                        <p:tav tm="0">
                                          <p:val>
                                            <p:strVal val="#ppt_y"/>
                                          </p:val>
                                        </p:tav>
                                        <p:tav tm="100000">
                                          <p:val>
                                            <p:strVal val="#ppt_y"/>
                                          </p:val>
                                        </p:tav>
                                      </p:tavLst>
                                    </p:anim>
                                  </p:childTnLst>
                                </p:cTn>
                              </p:par>
                              <p:par>
                                <p:cTn id="9" presetID="52" presetClass="entr" presetSubtype="0" fill="hold" grpId="0" nodeType="withEffect">
                                  <p:stCondLst>
                                    <p:cond delay="500"/>
                                  </p:stCondLst>
                                  <p:iterate type="lt">
                                    <p:tmPct val="10000"/>
                                  </p:iterate>
                                  <p:childTnLst>
                                    <p:set>
                                      <p:cBhvr>
                                        <p:cTn id="10" dur="1" fill="hold">
                                          <p:stCondLst>
                                            <p:cond delay="0"/>
                                          </p:stCondLst>
                                        </p:cTn>
                                        <p:tgtEl>
                                          <p:spTgt spid="56"/>
                                        </p:tgtEl>
                                        <p:attrNameLst>
                                          <p:attrName>style.visibility</p:attrName>
                                        </p:attrNameLst>
                                      </p:cBhvr>
                                      <p:to>
                                        <p:strVal val="visible"/>
                                      </p:to>
                                    </p:set>
                                    <p:animScale>
                                      <p:cBhvr>
                                        <p:cTn id="11" dur="1000" decel="50000" fill="hold">
                                          <p:stCondLst>
                                            <p:cond delay="0"/>
                                          </p:stCondLst>
                                        </p:cTn>
                                        <p:tgtEl>
                                          <p:spTgt spid="5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56"/>
                                        </p:tgtEl>
                                        <p:attrNameLst>
                                          <p:attrName>ppt_x</p:attrName>
                                          <p:attrName>ppt_y</p:attrName>
                                        </p:attrNameLst>
                                      </p:cBhvr>
                                    </p:animMotion>
                                    <p:animEffect transition="in" filter="fade">
                                      <p:cBhvr>
                                        <p:cTn id="13" dur="1000"/>
                                        <p:tgtEl>
                                          <p:spTgt spid="56"/>
                                        </p:tgtEl>
                                      </p:cBhvr>
                                    </p:animEffect>
                                  </p:childTnLst>
                                </p:cTn>
                              </p:par>
                              <p:par>
                                <p:cTn id="14" presetID="2" presetClass="entr" presetSubtype="12" fill="hold" nodeType="withEffect">
                                  <p:stCondLst>
                                    <p:cond delay="500"/>
                                  </p:stCondLst>
                                  <p:childTnLst>
                                    <p:set>
                                      <p:cBhvr>
                                        <p:cTn id="15" dur="1" fill="hold">
                                          <p:stCondLst>
                                            <p:cond delay="0"/>
                                          </p:stCondLst>
                                        </p:cTn>
                                        <p:tgtEl>
                                          <p:spTgt spid="59"/>
                                        </p:tgtEl>
                                        <p:attrNameLst>
                                          <p:attrName>style.visibility</p:attrName>
                                        </p:attrNameLst>
                                      </p:cBhvr>
                                      <p:to>
                                        <p:strVal val="visible"/>
                                      </p:to>
                                    </p:set>
                                    <p:anim calcmode="lin" valueType="num">
                                      <p:cBhvr additive="base">
                                        <p:cTn id="16" dur="500" fill="hold"/>
                                        <p:tgtEl>
                                          <p:spTgt spid="59"/>
                                        </p:tgtEl>
                                        <p:attrNameLst>
                                          <p:attrName>ppt_x</p:attrName>
                                        </p:attrNameLst>
                                      </p:cBhvr>
                                      <p:tavLst>
                                        <p:tav tm="0">
                                          <p:val>
                                            <p:strVal val="0-#ppt_w/2"/>
                                          </p:val>
                                        </p:tav>
                                        <p:tav tm="100000">
                                          <p:val>
                                            <p:strVal val="#ppt_x"/>
                                          </p:val>
                                        </p:tav>
                                      </p:tavLst>
                                    </p:anim>
                                    <p:anim calcmode="lin" valueType="num">
                                      <p:cBhvr additive="base">
                                        <p:cTn id="17" dur="500" fill="hold"/>
                                        <p:tgtEl>
                                          <p:spTgt spid="59"/>
                                        </p:tgtEl>
                                        <p:attrNameLst>
                                          <p:attrName>ppt_y</p:attrName>
                                        </p:attrNameLst>
                                      </p:cBhvr>
                                      <p:tavLst>
                                        <p:tav tm="0">
                                          <p:val>
                                            <p:strVal val="1+#ppt_h/2"/>
                                          </p:val>
                                        </p:tav>
                                        <p:tav tm="100000">
                                          <p:val>
                                            <p:strVal val="#ppt_y"/>
                                          </p:val>
                                        </p:tav>
                                      </p:tavLst>
                                    </p:anim>
                                  </p:childTnLst>
                                </p:cTn>
                              </p:par>
                              <p:par>
                                <p:cTn id="18" presetID="45" presetClass="entr" presetSubtype="0" fill="hold" grpId="0" nodeType="withEffect">
                                  <p:stCondLst>
                                    <p:cond delay="1000"/>
                                  </p:stCondLst>
                                  <p:childTnLst>
                                    <p:set>
                                      <p:cBhvr>
                                        <p:cTn id="19" dur="1" fill="hold">
                                          <p:stCondLst>
                                            <p:cond delay="0"/>
                                          </p:stCondLst>
                                        </p:cTn>
                                        <p:tgtEl>
                                          <p:spTgt spid="64"/>
                                        </p:tgtEl>
                                        <p:attrNameLst>
                                          <p:attrName>style.visibility</p:attrName>
                                        </p:attrNameLst>
                                      </p:cBhvr>
                                      <p:to>
                                        <p:strVal val="visible"/>
                                      </p:to>
                                    </p:set>
                                    <p:animEffect transition="in" filter="fade">
                                      <p:cBhvr>
                                        <p:cTn id="20" dur="2000"/>
                                        <p:tgtEl>
                                          <p:spTgt spid="64"/>
                                        </p:tgtEl>
                                      </p:cBhvr>
                                    </p:animEffect>
                                    <p:anim calcmode="lin" valueType="num">
                                      <p:cBhvr>
                                        <p:cTn id="21" dur="2000" fill="hold"/>
                                        <p:tgtEl>
                                          <p:spTgt spid="64"/>
                                        </p:tgtEl>
                                        <p:attrNameLst>
                                          <p:attrName>ppt_w</p:attrName>
                                        </p:attrNameLst>
                                      </p:cBhvr>
                                      <p:tavLst>
                                        <p:tav tm="0" fmla="#ppt_w*sin(2.5*pi*$)">
                                          <p:val>
                                            <p:fltVal val="0"/>
                                          </p:val>
                                        </p:tav>
                                        <p:tav tm="100000">
                                          <p:val>
                                            <p:fltVal val="1"/>
                                          </p:val>
                                        </p:tav>
                                      </p:tavLst>
                                    </p:anim>
                                    <p:anim calcmode="lin" valueType="num">
                                      <p:cBhvr>
                                        <p:cTn id="22" dur="2000" fill="hold"/>
                                        <p:tgtEl>
                                          <p:spTgt spid="64"/>
                                        </p:tgtEl>
                                        <p:attrNameLst>
                                          <p:attrName>ppt_h</p:attrName>
                                        </p:attrNameLst>
                                      </p:cBhvr>
                                      <p:tavLst>
                                        <p:tav tm="0">
                                          <p:val>
                                            <p:strVal val="#ppt_h"/>
                                          </p:val>
                                        </p:tav>
                                        <p:tav tm="100000">
                                          <p:val>
                                            <p:strVal val="#ppt_h"/>
                                          </p:val>
                                        </p:tav>
                                      </p:tavLst>
                                    </p:anim>
                                  </p:childTnLst>
                                </p:cTn>
                              </p:par>
                              <p:par>
                                <p:cTn id="23" presetID="2" presetClass="entr" presetSubtype="12" fill="hold" nodeType="withEffect">
                                  <p:stCondLst>
                                    <p:cond delay="500"/>
                                  </p:stCondLst>
                                  <p:childTnLst>
                                    <p:set>
                                      <p:cBhvr>
                                        <p:cTn id="24" dur="1" fill="hold">
                                          <p:stCondLst>
                                            <p:cond delay="0"/>
                                          </p:stCondLst>
                                        </p:cTn>
                                        <p:tgtEl>
                                          <p:spTgt spid="65"/>
                                        </p:tgtEl>
                                        <p:attrNameLst>
                                          <p:attrName>style.visibility</p:attrName>
                                        </p:attrNameLst>
                                      </p:cBhvr>
                                      <p:to>
                                        <p:strVal val="visible"/>
                                      </p:to>
                                    </p:set>
                                    <p:anim calcmode="lin" valueType="num">
                                      <p:cBhvr additive="base">
                                        <p:cTn id="25" dur="500" fill="hold"/>
                                        <p:tgtEl>
                                          <p:spTgt spid="65"/>
                                        </p:tgtEl>
                                        <p:attrNameLst>
                                          <p:attrName>ppt_x</p:attrName>
                                        </p:attrNameLst>
                                      </p:cBhvr>
                                      <p:tavLst>
                                        <p:tav tm="0">
                                          <p:val>
                                            <p:strVal val="0-#ppt_w/2"/>
                                          </p:val>
                                        </p:tav>
                                        <p:tav tm="100000">
                                          <p:val>
                                            <p:strVal val="#ppt_x"/>
                                          </p:val>
                                        </p:tav>
                                      </p:tavLst>
                                    </p:anim>
                                    <p:anim calcmode="lin" valueType="num">
                                      <p:cBhvr additive="base">
                                        <p:cTn id="26" dur="500" fill="hold"/>
                                        <p:tgtEl>
                                          <p:spTgt spid="65"/>
                                        </p:tgtEl>
                                        <p:attrNameLst>
                                          <p:attrName>ppt_y</p:attrName>
                                        </p:attrNameLst>
                                      </p:cBhvr>
                                      <p:tavLst>
                                        <p:tav tm="0">
                                          <p:val>
                                            <p:strVal val="1+#ppt_h/2"/>
                                          </p:val>
                                        </p:tav>
                                        <p:tav tm="100000">
                                          <p:val>
                                            <p:strVal val="#ppt_y"/>
                                          </p:val>
                                        </p:tav>
                                      </p:tavLst>
                                    </p:anim>
                                  </p:childTnLst>
                                </p:cTn>
                              </p:par>
                              <p:par>
                                <p:cTn id="27" presetID="45" presetClass="entr" presetSubtype="0" fill="hold" grpId="0" nodeType="withEffect">
                                  <p:stCondLst>
                                    <p:cond delay="1000"/>
                                  </p:stCondLst>
                                  <p:childTnLst>
                                    <p:set>
                                      <p:cBhvr>
                                        <p:cTn id="28" dur="1" fill="hold">
                                          <p:stCondLst>
                                            <p:cond delay="0"/>
                                          </p:stCondLst>
                                        </p:cTn>
                                        <p:tgtEl>
                                          <p:spTgt spid="70"/>
                                        </p:tgtEl>
                                        <p:attrNameLst>
                                          <p:attrName>style.visibility</p:attrName>
                                        </p:attrNameLst>
                                      </p:cBhvr>
                                      <p:to>
                                        <p:strVal val="visible"/>
                                      </p:to>
                                    </p:set>
                                    <p:animEffect transition="in" filter="fade">
                                      <p:cBhvr>
                                        <p:cTn id="29" dur="2000"/>
                                        <p:tgtEl>
                                          <p:spTgt spid="70"/>
                                        </p:tgtEl>
                                      </p:cBhvr>
                                    </p:animEffect>
                                    <p:anim calcmode="lin" valueType="num">
                                      <p:cBhvr>
                                        <p:cTn id="30" dur="2000" fill="hold"/>
                                        <p:tgtEl>
                                          <p:spTgt spid="70"/>
                                        </p:tgtEl>
                                        <p:attrNameLst>
                                          <p:attrName>ppt_w</p:attrName>
                                        </p:attrNameLst>
                                      </p:cBhvr>
                                      <p:tavLst>
                                        <p:tav tm="0" fmla="#ppt_w*sin(2.5*pi*$)">
                                          <p:val>
                                            <p:fltVal val="0"/>
                                          </p:val>
                                        </p:tav>
                                        <p:tav tm="100000">
                                          <p:val>
                                            <p:fltVal val="1"/>
                                          </p:val>
                                        </p:tav>
                                      </p:tavLst>
                                    </p:anim>
                                    <p:anim calcmode="lin" valueType="num">
                                      <p:cBhvr>
                                        <p:cTn id="31" dur="2000" fill="hold"/>
                                        <p:tgtEl>
                                          <p:spTgt spid="70"/>
                                        </p:tgtEl>
                                        <p:attrNameLst>
                                          <p:attrName>ppt_h</p:attrName>
                                        </p:attrNameLst>
                                      </p:cBhvr>
                                      <p:tavLst>
                                        <p:tav tm="0">
                                          <p:val>
                                            <p:strVal val="#ppt_h"/>
                                          </p:val>
                                        </p:tav>
                                        <p:tav tm="100000">
                                          <p:val>
                                            <p:strVal val="#ppt_h"/>
                                          </p:val>
                                        </p:tav>
                                      </p:tavLst>
                                    </p:anim>
                                  </p:childTnLst>
                                </p:cTn>
                              </p:par>
                              <p:par>
                                <p:cTn id="32" presetID="2" presetClass="entr" presetSubtype="12" fill="hold" nodeType="withEffect">
                                  <p:stCondLst>
                                    <p:cond delay="50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500" fill="hold"/>
                                        <p:tgtEl>
                                          <p:spTgt spid="71"/>
                                        </p:tgtEl>
                                        <p:attrNameLst>
                                          <p:attrName>ppt_x</p:attrName>
                                        </p:attrNameLst>
                                      </p:cBhvr>
                                      <p:tavLst>
                                        <p:tav tm="0">
                                          <p:val>
                                            <p:strVal val="0-#ppt_w/2"/>
                                          </p:val>
                                        </p:tav>
                                        <p:tav tm="100000">
                                          <p:val>
                                            <p:strVal val="#ppt_x"/>
                                          </p:val>
                                        </p:tav>
                                      </p:tavLst>
                                    </p:anim>
                                    <p:anim calcmode="lin" valueType="num">
                                      <p:cBhvr additive="base">
                                        <p:cTn id="35" dur="50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12" fill="hold" nodeType="withEffect">
                                  <p:stCondLst>
                                    <p:cond delay="500"/>
                                  </p:stCondLst>
                                  <p:childTnLst>
                                    <p:set>
                                      <p:cBhvr>
                                        <p:cTn id="37" dur="1" fill="hold">
                                          <p:stCondLst>
                                            <p:cond delay="0"/>
                                          </p:stCondLst>
                                        </p:cTn>
                                        <p:tgtEl>
                                          <p:spTgt spid="76"/>
                                        </p:tgtEl>
                                        <p:attrNameLst>
                                          <p:attrName>style.visibility</p:attrName>
                                        </p:attrNameLst>
                                      </p:cBhvr>
                                      <p:to>
                                        <p:strVal val="visible"/>
                                      </p:to>
                                    </p:set>
                                    <p:anim calcmode="lin" valueType="num">
                                      <p:cBhvr additive="base">
                                        <p:cTn id="38" dur="500" fill="hold"/>
                                        <p:tgtEl>
                                          <p:spTgt spid="76"/>
                                        </p:tgtEl>
                                        <p:attrNameLst>
                                          <p:attrName>ppt_x</p:attrName>
                                        </p:attrNameLst>
                                      </p:cBhvr>
                                      <p:tavLst>
                                        <p:tav tm="0">
                                          <p:val>
                                            <p:strVal val="0-#ppt_w/2"/>
                                          </p:val>
                                        </p:tav>
                                        <p:tav tm="100000">
                                          <p:val>
                                            <p:strVal val="#ppt_x"/>
                                          </p:val>
                                        </p:tav>
                                      </p:tavLst>
                                    </p:anim>
                                    <p:anim calcmode="lin" valueType="num">
                                      <p:cBhvr additive="base">
                                        <p:cTn id="39" dur="500" fill="hold"/>
                                        <p:tgtEl>
                                          <p:spTgt spid="76"/>
                                        </p:tgtEl>
                                        <p:attrNameLst>
                                          <p:attrName>ppt_y</p:attrName>
                                        </p:attrNameLst>
                                      </p:cBhvr>
                                      <p:tavLst>
                                        <p:tav tm="0">
                                          <p:val>
                                            <p:strVal val="1+#ppt_h/2"/>
                                          </p:val>
                                        </p:tav>
                                        <p:tav tm="100000">
                                          <p:val>
                                            <p:strVal val="#ppt_y"/>
                                          </p:val>
                                        </p:tav>
                                      </p:tavLst>
                                    </p:anim>
                                  </p:childTnLst>
                                </p:cTn>
                              </p:par>
                              <p:par>
                                <p:cTn id="40" presetID="2" presetClass="entr" presetSubtype="12" fill="hold" nodeType="withEffect">
                                  <p:stCondLst>
                                    <p:cond delay="500"/>
                                  </p:stCondLst>
                                  <p:childTnLst>
                                    <p:set>
                                      <p:cBhvr>
                                        <p:cTn id="41" dur="1" fill="hold">
                                          <p:stCondLst>
                                            <p:cond delay="0"/>
                                          </p:stCondLst>
                                        </p:cTn>
                                        <p:tgtEl>
                                          <p:spTgt spid="82"/>
                                        </p:tgtEl>
                                        <p:attrNameLst>
                                          <p:attrName>style.visibility</p:attrName>
                                        </p:attrNameLst>
                                      </p:cBhvr>
                                      <p:to>
                                        <p:strVal val="visible"/>
                                      </p:to>
                                    </p:set>
                                    <p:anim calcmode="lin" valueType="num">
                                      <p:cBhvr additive="base">
                                        <p:cTn id="42" dur="500" fill="hold"/>
                                        <p:tgtEl>
                                          <p:spTgt spid="82"/>
                                        </p:tgtEl>
                                        <p:attrNameLst>
                                          <p:attrName>ppt_x</p:attrName>
                                        </p:attrNameLst>
                                      </p:cBhvr>
                                      <p:tavLst>
                                        <p:tav tm="0">
                                          <p:val>
                                            <p:strVal val="0-#ppt_w/2"/>
                                          </p:val>
                                        </p:tav>
                                        <p:tav tm="100000">
                                          <p:val>
                                            <p:strVal val="#ppt_x"/>
                                          </p:val>
                                        </p:tav>
                                      </p:tavLst>
                                    </p:anim>
                                    <p:anim calcmode="lin" valueType="num">
                                      <p:cBhvr additive="base">
                                        <p:cTn id="43" dur="500" fill="hold"/>
                                        <p:tgtEl>
                                          <p:spTgt spid="82"/>
                                        </p:tgtEl>
                                        <p:attrNameLst>
                                          <p:attrName>ppt_y</p:attrName>
                                        </p:attrNameLst>
                                      </p:cBhvr>
                                      <p:tavLst>
                                        <p:tav tm="0">
                                          <p:val>
                                            <p:strVal val="1+#ppt_h/2"/>
                                          </p:val>
                                        </p:tav>
                                        <p:tav tm="100000">
                                          <p:val>
                                            <p:strVal val="#ppt_y"/>
                                          </p:val>
                                        </p:tav>
                                      </p:tavLst>
                                    </p:anim>
                                  </p:childTnLst>
                                </p:cTn>
                              </p:par>
                              <p:par>
                                <p:cTn id="44" presetID="45" presetClass="entr" presetSubtype="0" fill="hold" nodeType="withEffect">
                                  <p:stCondLst>
                                    <p:cond delay="1000"/>
                                  </p:stCondLst>
                                  <p:childTnLst>
                                    <p:set>
                                      <p:cBhvr>
                                        <p:cTn id="45" dur="1" fill="hold">
                                          <p:stCondLst>
                                            <p:cond delay="0"/>
                                          </p:stCondLst>
                                        </p:cTn>
                                        <p:tgtEl>
                                          <p:spTgt spid="96"/>
                                        </p:tgtEl>
                                        <p:attrNameLst>
                                          <p:attrName>style.visibility</p:attrName>
                                        </p:attrNameLst>
                                      </p:cBhvr>
                                      <p:to>
                                        <p:strVal val="visible"/>
                                      </p:to>
                                    </p:set>
                                    <p:animEffect transition="in" filter="fade">
                                      <p:cBhvr>
                                        <p:cTn id="46" dur="2000"/>
                                        <p:tgtEl>
                                          <p:spTgt spid="96"/>
                                        </p:tgtEl>
                                      </p:cBhvr>
                                    </p:animEffect>
                                    <p:anim calcmode="lin" valueType="num">
                                      <p:cBhvr>
                                        <p:cTn id="47" dur="2000" fill="hold"/>
                                        <p:tgtEl>
                                          <p:spTgt spid="96"/>
                                        </p:tgtEl>
                                        <p:attrNameLst>
                                          <p:attrName>ppt_w</p:attrName>
                                        </p:attrNameLst>
                                      </p:cBhvr>
                                      <p:tavLst>
                                        <p:tav tm="0" fmla="#ppt_w*sin(2.5*pi*$)">
                                          <p:val>
                                            <p:fltVal val="0"/>
                                          </p:val>
                                        </p:tav>
                                        <p:tav tm="100000">
                                          <p:val>
                                            <p:fltVal val="1"/>
                                          </p:val>
                                        </p:tav>
                                      </p:tavLst>
                                    </p:anim>
                                    <p:anim calcmode="lin" valueType="num">
                                      <p:cBhvr>
                                        <p:cTn id="48" dur="2000" fill="hold"/>
                                        <p:tgtEl>
                                          <p:spTgt spid="96"/>
                                        </p:tgtEl>
                                        <p:attrNameLst>
                                          <p:attrName>ppt_h</p:attrName>
                                        </p:attrNameLst>
                                      </p:cBhvr>
                                      <p:tavLst>
                                        <p:tav tm="0">
                                          <p:val>
                                            <p:strVal val="#ppt_h"/>
                                          </p:val>
                                        </p:tav>
                                        <p:tav tm="100000">
                                          <p:val>
                                            <p:strVal val="#ppt_h"/>
                                          </p:val>
                                        </p:tav>
                                      </p:tavLst>
                                    </p:anim>
                                  </p:childTnLst>
                                </p:cTn>
                              </p:par>
                              <p:par>
                                <p:cTn id="49" presetID="45" presetClass="entr" presetSubtype="0" fill="hold" grpId="0" nodeType="withEffect">
                                  <p:stCondLst>
                                    <p:cond delay="1000"/>
                                  </p:stCondLst>
                                  <p:childTnLst>
                                    <p:set>
                                      <p:cBhvr>
                                        <p:cTn id="50" dur="1" fill="hold">
                                          <p:stCondLst>
                                            <p:cond delay="0"/>
                                          </p:stCondLst>
                                        </p:cTn>
                                        <p:tgtEl>
                                          <p:spTgt spid="100"/>
                                        </p:tgtEl>
                                        <p:attrNameLst>
                                          <p:attrName>style.visibility</p:attrName>
                                        </p:attrNameLst>
                                      </p:cBhvr>
                                      <p:to>
                                        <p:strVal val="visible"/>
                                      </p:to>
                                    </p:set>
                                    <p:animEffect transition="in" filter="fade">
                                      <p:cBhvr>
                                        <p:cTn id="51" dur="2000"/>
                                        <p:tgtEl>
                                          <p:spTgt spid="100"/>
                                        </p:tgtEl>
                                      </p:cBhvr>
                                    </p:animEffect>
                                    <p:anim calcmode="lin" valueType="num">
                                      <p:cBhvr>
                                        <p:cTn id="52" dur="2000" fill="hold"/>
                                        <p:tgtEl>
                                          <p:spTgt spid="100"/>
                                        </p:tgtEl>
                                        <p:attrNameLst>
                                          <p:attrName>ppt_w</p:attrName>
                                        </p:attrNameLst>
                                      </p:cBhvr>
                                      <p:tavLst>
                                        <p:tav tm="0" fmla="#ppt_w*sin(2.5*pi*$)">
                                          <p:val>
                                            <p:fltVal val="0"/>
                                          </p:val>
                                        </p:tav>
                                        <p:tav tm="100000">
                                          <p:val>
                                            <p:fltVal val="1"/>
                                          </p:val>
                                        </p:tav>
                                      </p:tavLst>
                                    </p:anim>
                                    <p:anim calcmode="lin" valueType="num">
                                      <p:cBhvr>
                                        <p:cTn id="53" dur="2000" fill="hold"/>
                                        <p:tgtEl>
                                          <p:spTgt spid="10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100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2000"/>
                                        <p:tgtEl>
                                          <p:spTgt spid="101"/>
                                        </p:tgtEl>
                                      </p:cBhvr>
                                    </p:animEffect>
                                    <p:anim calcmode="lin" valueType="num">
                                      <p:cBhvr>
                                        <p:cTn id="57" dur="2000" fill="hold"/>
                                        <p:tgtEl>
                                          <p:spTgt spid="101"/>
                                        </p:tgtEl>
                                        <p:attrNameLst>
                                          <p:attrName>ppt_w</p:attrName>
                                        </p:attrNameLst>
                                      </p:cBhvr>
                                      <p:tavLst>
                                        <p:tav tm="0" fmla="#ppt_w*sin(2.5*pi*$)">
                                          <p:val>
                                            <p:fltVal val="0"/>
                                          </p:val>
                                        </p:tav>
                                        <p:tav tm="100000">
                                          <p:val>
                                            <p:fltVal val="1"/>
                                          </p:val>
                                        </p:tav>
                                      </p:tavLst>
                                    </p:anim>
                                    <p:anim calcmode="lin" valueType="num">
                                      <p:cBhvr>
                                        <p:cTn id="58" dur="2000" fill="hold"/>
                                        <p:tgtEl>
                                          <p:spTgt spid="101"/>
                                        </p:tgtEl>
                                        <p:attrNameLst>
                                          <p:attrName>ppt_h</p:attrName>
                                        </p:attrNameLst>
                                      </p:cBhvr>
                                      <p:tavLst>
                                        <p:tav tm="0">
                                          <p:val>
                                            <p:strVal val="#ppt_h"/>
                                          </p:val>
                                        </p:tav>
                                        <p:tav tm="100000">
                                          <p:val>
                                            <p:strVal val="#ppt_h"/>
                                          </p:val>
                                        </p:tav>
                                      </p:tavLst>
                                    </p:anim>
                                  </p:childTnLst>
                                </p:cTn>
                              </p:par>
                            </p:childTnLst>
                          </p:cTn>
                        </p:par>
                        <p:par>
                          <p:cTn id="59" fill="hold">
                            <p:stCondLst>
                              <p:cond delay="3400"/>
                            </p:stCondLst>
                            <p:childTnLst>
                              <p:par>
                                <p:cTn id="60" presetID="22" presetClass="entr" presetSubtype="8" fill="hold" grpId="0" nodeType="afterEffect">
                                  <p:stCondLst>
                                    <p:cond delay="0"/>
                                  </p:stCondLst>
                                  <p:childTnLst>
                                    <p:set>
                                      <p:cBhvr>
                                        <p:cTn id="61" dur="1" fill="hold">
                                          <p:stCondLst>
                                            <p:cond delay="0"/>
                                          </p:stCondLst>
                                        </p:cTn>
                                        <p:tgtEl>
                                          <p:spTgt spid="102"/>
                                        </p:tgtEl>
                                        <p:attrNameLst>
                                          <p:attrName>style.visibility</p:attrName>
                                        </p:attrNameLst>
                                      </p:cBhvr>
                                      <p:to>
                                        <p:strVal val="visible"/>
                                      </p:to>
                                    </p:set>
                                    <p:animEffect transition="in" filter="wipe(left)">
                                      <p:cBhvr>
                                        <p:cTn id="62" dur="500"/>
                                        <p:tgtEl>
                                          <p:spTgt spid="102"/>
                                        </p:tgtEl>
                                      </p:cBhvr>
                                    </p:animEffect>
                                  </p:childTnLst>
                                </p:cTn>
                              </p:par>
                            </p:childTnLst>
                          </p:cTn>
                        </p:par>
                        <p:par>
                          <p:cTn id="63" fill="hold">
                            <p:stCondLst>
                              <p:cond delay="3900"/>
                            </p:stCondLst>
                            <p:childTnLst>
                              <p:par>
                                <p:cTn id="64" presetID="22" presetClass="entr" presetSubtype="8" fill="hold" grpId="0" nodeType="after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wipe(left)">
                                      <p:cBhvr>
                                        <p:cTn id="6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6" grpId="0"/>
      <p:bldP spid="64" grpId="0" animBg="1"/>
      <p:bldP spid="70" grpId="0" animBg="1"/>
      <p:bldP spid="100" grpId="0" animBg="1"/>
      <p:bldP spid="101" grpId="0" animBg="1"/>
      <p:bldP spid="10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3FCBD-6740-0DF5-5A50-64FAA1460D68}"/>
            </a:ext>
          </a:extLst>
        </p:cNvPr>
        <p:cNvGrpSpPr/>
        <p:nvPr/>
      </p:nvGrpSpPr>
      <p:grpSpPr>
        <a:xfrm>
          <a:off x="0" y="0"/>
          <a:ext cx="0" cy="0"/>
          <a:chOff x="0" y="0"/>
          <a:chExt cx="0" cy="0"/>
        </a:xfrm>
      </p:grpSpPr>
      <p:cxnSp>
        <p:nvCxnSpPr>
          <p:cNvPr id="8" name="直接连接符 7">
            <a:extLst>
              <a:ext uri="{FF2B5EF4-FFF2-40B4-BE49-F238E27FC236}">
                <a16:creationId xmlns:a16="http://schemas.microsoft.com/office/drawing/2014/main" id="{BC2AA151-A58E-1A23-DA34-231196290B76}"/>
              </a:ext>
            </a:extLst>
          </p:cNvPr>
          <p:cNvCxnSpPr>
            <a:cxnSpLocks/>
          </p:cNvCxnSpPr>
          <p:nvPr/>
        </p:nvCxnSpPr>
        <p:spPr>
          <a:xfrm flipV="1">
            <a:off x="13921" y="400217"/>
            <a:ext cx="12146259" cy="4502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50493C84-2C3D-C6F2-98E4-5F2115545198}"/>
              </a:ext>
            </a:extLst>
          </p:cNvPr>
          <p:cNvSpPr txBox="1"/>
          <p:nvPr/>
        </p:nvSpPr>
        <p:spPr>
          <a:xfrm>
            <a:off x="-1" y="53968"/>
            <a:ext cx="8257828" cy="346249"/>
          </a:xfrm>
          <a:prstGeom prst="rect">
            <a:avLst/>
          </a:prstGeom>
          <a:noFill/>
        </p:spPr>
        <p:txBody>
          <a:bodyPr wrap="square" lIns="68580" tIns="34290" rIns="68580" bIns="34290" rtlCol="0">
            <a:spAutoFit/>
          </a:bodyPr>
          <a:lstStyle/>
          <a:p>
            <a:pPr marL="0" lvl="1"/>
            <a:r>
              <a:rPr lang="en-US" altLang="zh-CN" b="1" dirty="0">
                <a:solidFill>
                  <a:srgbClr val="414455"/>
                </a:solidFill>
                <a:latin typeface="微软雅黑" pitchFamily="34" charset="-122"/>
                <a:ea typeface="微软雅黑" pitchFamily="34" charset="-122"/>
              </a:rPr>
              <a:t>TO</a:t>
            </a:r>
            <a:r>
              <a:rPr lang="zh-CN" altLang="en-US" b="1" dirty="0">
                <a:solidFill>
                  <a:srgbClr val="414455"/>
                </a:solidFill>
                <a:latin typeface="微软雅黑" pitchFamily="34" charset="-122"/>
                <a:ea typeface="微软雅黑" pitchFamily="34" charset="-122"/>
              </a:rPr>
              <a:t> </a:t>
            </a:r>
            <a:r>
              <a:rPr lang="en-US" altLang="zh-CN" b="1" dirty="0">
                <a:solidFill>
                  <a:srgbClr val="414455"/>
                </a:solidFill>
                <a:latin typeface="微软雅黑" pitchFamily="34" charset="-122"/>
                <a:ea typeface="微软雅黑" pitchFamily="34" charset="-122"/>
              </a:rPr>
              <a:t>DO</a:t>
            </a:r>
            <a:r>
              <a:rPr lang="zh-CN" altLang="en-US" b="1" dirty="0">
                <a:solidFill>
                  <a:srgbClr val="414455"/>
                </a:solidFill>
                <a:latin typeface="微软雅黑" pitchFamily="34" charset="-122"/>
                <a:ea typeface="微软雅黑" pitchFamily="34" charset="-122"/>
              </a:rPr>
              <a:t> </a:t>
            </a:r>
            <a:r>
              <a:rPr lang="en-US" altLang="zh-CN" b="1" dirty="0">
                <a:solidFill>
                  <a:srgbClr val="414455"/>
                </a:solidFill>
                <a:latin typeface="微软雅黑" pitchFamily="34" charset="-122"/>
                <a:ea typeface="微软雅黑" pitchFamily="34" charset="-122"/>
              </a:rPr>
              <a:t>1 </a:t>
            </a:r>
            <a:r>
              <a:rPr lang="zh-CN" altLang="en-US" b="1" dirty="0">
                <a:solidFill>
                  <a:srgbClr val="414455"/>
                </a:solidFill>
                <a:latin typeface="微软雅黑" pitchFamily="34" charset="-122"/>
                <a:ea typeface="微软雅黑" pitchFamily="34" charset="-122"/>
              </a:rPr>
              <a:t>：</a:t>
            </a:r>
            <a:r>
              <a:rPr lang="en-US" altLang="zh-CN" b="1" dirty="0" err="1">
                <a:solidFill>
                  <a:srgbClr val="414455"/>
                </a:solidFill>
                <a:latin typeface="微软雅黑" pitchFamily="34" charset="-122"/>
                <a:ea typeface="微软雅黑" pitchFamily="34" charset="-122"/>
              </a:rPr>
              <a:t>IoV</a:t>
            </a:r>
            <a:r>
              <a:rPr lang="zh-CN" altLang="en-US" b="1" dirty="0">
                <a:solidFill>
                  <a:srgbClr val="414455"/>
                </a:solidFill>
                <a:latin typeface="微软雅黑" pitchFamily="34" charset="-122"/>
                <a:ea typeface="微软雅黑" pitchFamily="34" charset="-122"/>
              </a:rPr>
              <a:t>环境下电动汽车高效匿名认证方案</a:t>
            </a:r>
          </a:p>
        </p:txBody>
      </p:sp>
      <p:sp>
        <p:nvSpPr>
          <p:cNvPr id="15" name="文本框 14">
            <a:extLst>
              <a:ext uri="{FF2B5EF4-FFF2-40B4-BE49-F238E27FC236}">
                <a16:creationId xmlns:a16="http://schemas.microsoft.com/office/drawing/2014/main" id="{F745AA86-4BB3-9B49-B914-5953A0BFFA43}"/>
              </a:ext>
            </a:extLst>
          </p:cNvPr>
          <p:cNvSpPr txBox="1"/>
          <p:nvPr/>
        </p:nvSpPr>
        <p:spPr>
          <a:xfrm>
            <a:off x="-61011" y="5299278"/>
            <a:ext cx="12170446" cy="1615827"/>
          </a:xfrm>
          <a:prstGeom prst="rect">
            <a:avLst/>
          </a:prstGeom>
          <a:noFill/>
        </p:spPr>
        <p:txBody>
          <a:bodyPr wrap="square" rtlCol="0">
            <a:spAutoFit/>
          </a:bodyPr>
          <a:lstStyle/>
          <a:p>
            <a:r>
              <a:rPr lang="en-US" altLang="zh-CN" sz="1100" dirty="0">
                <a:latin typeface="Times New Roman" panose="02020603050405020304" pitchFamily="18" charset="0"/>
                <a:cs typeface="Times New Roman" panose="02020603050405020304" pitchFamily="18" charset="0"/>
              </a:rPr>
              <a:t>[14] N. Xi, W. Li, L. Jing and J. Ma, "ZAMA: A ZKP-Based Anonymous Mutual Authentication Scheme for the </a:t>
            </a:r>
            <a:r>
              <a:rPr lang="en-US" altLang="zh-CN" sz="1100" dirty="0" err="1">
                <a:latin typeface="Times New Roman" panose="02020603050405020304" pitchFamily="18" charset="0"/>
                <a:cs typeface="Times New Roman" panose="02020603050405020304" pitchFamily="18" charset="0"/>
              </a:rPr>
              <a:t>IoV</a:t>
            </a:r>
            <a:r>
              <a:rPr lang="en-US" altLang="zh-CN" sz="1100" dirty="0">
                <a:latin typeface="Times New Roman" panose="02020603050405020304" pitchFamily="18" charset="0"/>
                <a:cs typeface="Times New Roman" panose="02020603050405020304" pitchFamily="18" charset="0"/>
              </a:rPr>
              <a:t>," in IEEE Internet of Things Journal, vol. 9, no. 22, pp. 22903-22913, 15 Nov.15, 2022, </a:t>
            </a:r>
            <a:r>
              <a:rPr lang="en-US" altLang="zh-CN" sz="1100" dirty="0" err="1">
                <a:latin typeface="Times New Roman" panose="02020603050405020304" pitchFamily="18" charset="0"/>
                <a:cs typeface="Times New Roman" panose="02020603050405020304" pitchFamily="18" charset="0"/>
              </a:rPr>
              <a:t>doi</a:t>
            </a:r>
            <a:r>
              <a:rPr lang="en-US" altLang="zh-CN" sz="1100" dirty="0">
                <a:latin typeface="Times New Roman" panose="02020603050405020304" pitchFamily="18" charset="0"/>
                <a:cs typeface="Times New Roman" panose="02020603050405020304" pitchFamily="18" charset="0"/>
              </a:rPr>
              <a:t>: 10.1109/JIOT.2022.3186921</a:t>
            </a:r>
          </a:p>
          <a:p>
            <a:pPr algn="just"/>
            <a:r>
              <a:rPr lang="en-US" altLang="zh-CN" sz="1100" dirty="0">
                <a:latin typeface="Times New Roman" panose="02020603050405020304" pitchFamily="18" charset="0"/>
                <a:cs typeface="Times New Roman" panose="02020603050405020304" pitchFamily="18" charset="0"/>
              </a:rPr>
              <a:t>[15] S.-Y. Tan and T. </a:t>
            </a:r>
            <a:r>
              <a:rPr lang="en-US" altLang="zh-CN" sz="1100" dirty="0" err="1">
                <a:latin typeface="Times New Roman" panose="02020603050405020304" pitchFamily="18" charset="0"/>
                <a:cs typeface="Times New Roman" panose="02020603050405020304" pitchFamily="18" charset="0"/>
              </a:rPr>
              <a:t>Groß</a:t>
            </a:r>
            <a:r>
              <a:rPr lang="en-US" altLang="zh-CN" sz="1100" dirty="0">
                <a:latin typeface="Times New Roman" panose="02020603050405020304" pitchFamily="18" charset="0"/>
                <a:cs typeface="Times New Roman" panose="02020603050405020304" pitchFamily="18" charset="0"/>
              </a:rPr>
              <a:t>, "MoniPoly—An expressive q-SDH-based anonymous attribute-based credential system" in Advances in Cryptology (ASIACRYPT), Cham, </a:t>
            </a:r>
            <a:r>
              <a:rPr lang="en-US" altLang="zh-CN" sz="1100" dirty="0" err="1">
                <a:latin typeface="Times New Roman" panose="02020603050405020304" pitchFamily="18" charset="0"/>
                <a:cs typeface="Times New Roman" panose="02020603050405020304" pitchFamily="18" charset="0"/>
              </a:rPr>
              <a:t>Switzerland:Springer</a:t>
            </a:r>
            <a:r>
              <a:rPr lang="en-US" altLang="zh-CN" sz="1100" dirty="0">
                <a:latin typeface="Times New Roman" panose="02020603050405020304" pitchFamily="18" charset="0"/>
                <a:cs typeface="Times New Roman" panose="02020603050405020304" pitchFamily="18" charset="0"/>
              </a:rPr>
              <a:t>, 2020.</a:t>
            </a:r>
          </a:p>
          <a:p>
            <a:r>
              <a:rPr lang="en-US" altLang="zh-CN" sz="1100" dirty="0">
                <a:latin typeface="Times New Roman" panose="02020603050405020304" pitchFamily="18" charset="0"/>
                <a:cs typeface="Times New Roman" panose="02020603050405020304" pitchFamily="18" charset="0"/>
              </a:rPr>
              <a:t>[16] J. Qi and T. Gao, "A privacy-preserving authentication and pseudonym revocation scheme for VANETs", IEEE Access, vol. 8, pp. 177693-177707, 2020</a:t>
            </a:r>
          </a:p>
          <a:p>
            <a:r>
              <a:rPr lang="en-US" altLang="zh-CN" sz="1100" dirty="0">
                <a:latin typeface="Times New Roman" panose="02020603050405020304" pitchFamily="18" charset="0"/>
                <a:cs typeface="Times New Roman" panose="02020603050405020304" pitchFamily="18" charset="0"/>
              </a:rPr>
              <a:t>[17] S. K. Dwivedi, R. Amin and S. </a:t>
            </a:r>
            <a:r>
              <a:rPr lang="en-US" altLang="zh-CN" sz="1100" dirty="0" err="1">
                <a:latin typeface="Times New Roman" panose="02020603050405020304" pitchFamily="18" charset="0"/>
                <a:cs typeface="Times New Roman" panose="02020603050405020304" pitchFamily="18" charset="0"/>
              </a:rPr>
              <a:t>Vollala</a:t>
            </a:r>
            <a:r>
              <a:rPr lang="en-US" altLang="zh-CN" sz="1100" dirty="0">
                <a:latin typeface="Times New Roman" panose="02020603050405020304" pitchFamily="18" charset="0"/>
                <a:cs typeface="Times New Roman" panose="02020603050405020304" pitchFamily="18" charset="0"/>
              </a:rPr>
              <a:t>, "Blockchain-based secured IPFS-Enable event storage technique with authentication protocol in VANET", IEEE/CAA J. </a:t>
            </a:r>
            <a:r>
              <a:rPr lang="en-US" altLang="zh-CN" sz="1100" dirty="0" err="1">
                <a:latin typeface="Times New Roman" panose="02020603050405020304" pitchFamily="18" charset="0"/>
                <a:cs typeface="Times New Roman" panose="02020603050405020304" pitchFamily="18" charset="0"/>
              </a:rPr>
              <a:t>Automatica</a:t>
            </a:r>
            <a:r>
              <a:rPr lang="en-US" altLang="zh-CN" sz="1100" dirty="0">
                <a:latin typeface="Times New Roman" panose="02020603050405020304" pitchFamily="18" charset="0"/>
                <a:cs typeface="Times New Roman" panose="02020603050405020304" pitchFamily="18" charset="0"/>
              </a:rPr>
              <a:t> </a:t>
            </a:r>
            <a:r>
              <a:rPr lang="en-US" altLang="zh-CN" sz="1100" dirty="0" err="1">
                <a:latin typeface="Times New Roman" panose="02020603050405020304" pitchFamily="18" charset="0"/>
                <a:cs typeface="Times New Roman" panose="02020603050405020304" pitchFamily="18" charset="0"/>
              </a:rPr>
              <a:t>Sinica</a:t>
            </a:r>
            <a:r>
              <a:rPr lang="en-US" altLang="zh-CN" sz="1100" dirty="0">
                <a:latin typeface="Times New Roman" panose="02020603050405020304" pitchFamily="18" charset="0"/>
                <a:cs typeface="Times New Roman" panose="02020603050405020304" pitchFamily="18" charset="0"/>
              </a:rPr>
              <a:t>, vol. 8, no. 12, pp. 1913-1922, Dec. 2021.</a:t>
            </a:r>
          </a:p>
          <a:p>
            <a:r>
              <a:rPr lang="en-US" altLang="zh-CN" sz="1100" dirty="0">
                <a:latin typeface="Times New Roman" panose="02020603050405020304" pitchFamily="18" charset="0"/>
                <a:cs typeface="Times New Roman" panose="02020603050405020304" pitchFamily="18" charset="0"/>
              </a:rPr>
              <a:t>[18] </a:t>
            </a:r>
            <a:r>
              <a:rPr lang="zh-CN" altLang="en-US" sz="1100" dirty="0">
                <a:latin typeface="Times New Roman" panose="02020603050405020304" pitchFamily="18" charset="0"/>
                <a:cs typeface="Times New Roman" panose="02020603050405020304" pitchFamily="18" charset="0"/>
              </a:rPr>
              <a:t>章嘉彦</a:t>
            </a:r>
            <a:r>
              <a:rPr lang="en-US" altLang="zh-CN" sz="1100" dirty="0">
                <a:latin typeface="Times New Roman" panose="02020603050405020304" pitchFamily="18" charset="0"/>
                <a:cs typeface="Times New Roman" panose="02020603050405020304" pitchFamily="18" charset="0"/>
              </a:rPr>
              <a:t>,</a:t>
            </a:r>
            <a:r>
              <a:rPr lang="zh-CN" altLang="en-US" sz="1100" dirty="0">
                <a:latin typeface="Times New Roman" panose="02020603050405020304" pitchFamily="18" charset="0"/>
                <a:cs typeface="Times New Roman" panose="02020603050405020304" pitchFamily="18" charset="0"/>
              </a:rPr>
              <a:t>李飞</a:t>
            </a:r>
            <a:r>
              <a:rPr lang="en-US" altLang="zh-CN" sz="1100" dirty="0">
                <a:latin typeface="Times New Roman" panose="02020603050405020304" pitchFamily="18" charset="0"/>
                <a:cs typeface="Times New Roman" panose="02020603050405020304" pitchFamily="18" charset="0"/>
              </a:rPr>
              <a:t>,</a:t>
            </a:r>
            <a:r>
              <a:rPr lang="zh-CN" altLang="en-US" sz="1100" dirty="0">
                <a:latin typeface="Times New Roman" panose="02020603050405020304" pitchFamily="18" charset="0"/>
                <a:cs typeface="Times New Roman" panose="02020603050405020304" pitchFamily="18" charset="0"/>
              </a:rPr>
              <a:t>李如翔</a:t>
            </a:r>
            <a:r>
              <a:rPr lang="en-US" altLang="zh-CN" sz="1100" dirty="0">
                <a:latin typeface="Times New Roman" panose="02020603050405020304" pitchFamily="18" charset="0"/>
                <a:cs typeface="Times New Roman" panose="02020603050405020304" pitchFamily="18" charset="0"/>
              </a:rPr>
              <a:t>,</a:t>
            </a:r>
            <a:r>
              <a:rPr lang="zh-CN" altLang="en-US" sz="1100" dirty="0">
                <a:latin typeface="Times New Roman" panose="02020603050405020304" pitchFamily="18" charset="0"/>
                <a:cs typeface="Times New Roman" panose="02020603050405020304" pitchFamily="18" charset="0"/>
              </a:rPr>
              <a:t>李亚林</a:t>
            </a:r>
            <a:r>
              <a:rPr lang="en-US" altLang="zh-CN" sz="1100" dirty="0">
                <a:latin typeface="Times New Roman" panose="02020603050405020304" pitchFamily="18" charset="0"/>
                <a:cs typeface="Times New Roman" panose="02020603050405020304" pitchFamily="18" charset="0"/>
              </a:rPr>
              <a:t>,</a:t>
            </a:r>
            <a:r>
              <a:rPr lang="zh-CN" altLang="en-US" sz="1100" dirty="0">
                <a:latin typeface="Times New Roman" panose="02020603050405020304" pitchFamily="18" charset="0"/>
                <a:cs typeface="Times New Roman" panose="02020603050405020304" pitchFamily="18" charset="0"/>
              </a:rPr>
              <a:t>宋佳琦</a:t>
            </a:r>
            <a:r>
              <a:rPr lang="en-US" altLang="zh-CN" sz="1100" dirty="0">
                <a:latin typeface="Times New Roman" panose="02020603050405020304" pitchFamily="18" charset="0"/>
                <a:cs typeface="Times New Roman" panose="02020603050405020304" pitchFamily="18" charset="0"/>
              </a:rPr>
              <a:t>,</a:t>
            </a:r>
            <a:r>
              <a:rPr lang="zh-CN" altLang="en-US" sz="1100" dirty="0">
                <a:latin typeface="Times New Roman" panose="02020603050405020304" pitchFamily="18" charset="0"/>
                <a:cs typeface="Times New Roman" panose="02020603050405020304" pitchFamily="18" charset="0"/>
              </a:rPr>
              <a:t>周启扬</a:t>
            </a:r>
            <a:r>
              <a:rPr lang="en-US" altLang="zh-CN" sz="1100" dirty="0">
                <a:latin typeface="Times New Roman" panose="02020603050405020304" pitchFamily="18" charset="0"/>
                <a:cs typeface="Times New Roman" panose="02020603050405020304" pitchFamily="18" charset="0"/>
              </a:rPr>
              <a:t>.V2X</a:t>
            </a:r>
            <a:r>
              <a:rPr lang="zh-CN" altLang="en-US" sz="1100" dirty="0">
                <a:latin typeface="Times New Roman" panose="02020603050405020304" pitchFamily="18" charset="0"/>
                <a:cs typeface="Times New Roman" panose="02020603050405020304" pitchFamily="18" charset="0"/>
              </a:rPr>
              <a:t>通信中基于椭圆曲线加密算法的身份认证研究</a:t>
            </a:r>
            <a:r>
              <a:rPr lang="en-US" altLang="zh-CN" sz="1100" dirty="0">
                <a:latin typeface="Times New Roman" panose="02020603050405020304" pitchFamily="18" charset="0"/>
                <a:cs typeface="Times New Roman" panose="02020603050405020304" pitchFamily="18" charset="0"/>
              </a:rPr>
              <a:t>[J].</a:t>
            </a:r>
            <a:r>
              <a:rPr lang="zh-CN" altLang="en-US" sz="1100" dirty="0">
                <a:latin typeface="Times New Roman" panose="02020603050405020304" pitchFamily="18" charset="0"/>
                <a:cs typeface="Times New Roman" panose="02020603050405020304" pitchFamily="18" charset="0"/>
              </a:rPr>
              <a:t>汽车工程</a:t>
            </a:r>
            <a:r>
              <a:rPr lang="en-US" altLang="zh-CN" sz="1100" dirty="0">
                <a:latin typeface="Times New Roman" panose="02020603050405020304" pitchFamily="18" charset="0"/>
                <a:cs typeface="Times New Roman" panose="02020603050405020304" pitchFamily="18" charset="0"/>
              </a:rPr>
              <a:t>,2020,42(01):27-32.</a:t>
            </a:r>
          </a:p>
          <a:p>
            <a:r>
              <a:rPr lang="en-US" altLang="zh-CN" sz="1100" dirty="0">
                <a:latin typeface="Times New Roman" panose="02020603050405020304" pitchFamily="18" charset="0"/>
                <a:cs typeface="Times New Roman" panose="02020603050405020304" pitchFamily="18" charset="0"/>
              </a:rPr>
              <a:t>[19] A. A. Rasheed, R. N. Mahapatra and F. G. Hamza-</a:t>
            </a:r>
            <a:r>
              <a:rPr lang="en-US" altLang="zh-CN" sz="1100" dirty="0" err="1">
                <a:latin typeface="Times New Roman" panose="02020603050405020304" pitchFamily="18" charset="0"/>
                <a:cs typeface="Times New Roman" panose="02020603050405020304" pitchFamily="18" charset="0"/>
              </a:rPr>
              <a:t>Lup</a:t>
            </a:r>
            <a:r>
              <a:rPr lang="en-US" altLang="zh-CN" sz="1100" dirty="0">
                <a:latin typeface="Times New Roman" panose="02020603050405020304" pitchFamily="18" charset="0"/>
                <a:cs typeface="Times New Roman" panose="02020603050405020304" pitchFamily="18" charset="0"/>
              </a:rPr>
              <a:t>, "Adaptive group-based zero knowledge proof-authentication protocol in vehicular ad hoc networks", IEEE Trans. </a:t>
            </a:r>
            <a:r>
              <a:rPr lang="en-US" altLang="zh-CN" sz="1100" dirty="0" err="1">
                <a:latin typeface="Times New Roman" panose="02020603050405020304" pitchFamily="18" charset="0"/>
                <a:cs typeface="Times New Roman" panose="02020603050405020304" pitchFamily="18" charset="0"/>
              </a:rPr>
              <a:t>Intell</a:t>
            </a:r>
            <a:r>
              <a:rPr lang="en-US" altLang="zh-CN" sz="1100" dirty="0">
                <a:latin typeface="Times New Roman" panose="02020603050405020304" pitchFamily="18" charset="0"/>
                <a:cs typeface="Times New Roman" panose="02020603050405020304" pitchFamily="18" charset="0"/>
              </a:rPr>
              <a:t>. Transp. Syst., vol. 21, no. 2, pp. 867-881, Feb. 2020.</a:t>
            </a:r>
          </a:p>
        </p:txBody>
      </p:sp>
      <p:sp>
        <p:nvSpPr>
          <p:cNvPr id="3" name="文本框 2">
            <a:extLst>
              <a:ext uri="{FF2B5EF4-FFF2-40B4-BE49-F238E27FC236}">
                <a16:creationId xmlns:a16="http://schemas.microsoft.com/office/drawing/2014/main" id="{D1111295-29E1-1933-5DA2-0E7CD242D052}"/>
              </a:ext>
            </a:extLst>
          </p:cNvPr>
          <p:cNvSpPr txBox="1"/>
          <p:nvPr/>
        </p:nvSpPr>
        <p:spPr>
          <a:xfrm>
            <a:off x="-1" y="548680"/>
            <a:ext cx="12195176" cy="1754968"/>
          </a:xfrm>
          <a:prstGeom prst="rect">
            <a:avLst/>
          </a:prstGeom>
          <a:noFill/>
        </p:spPr>
        <p:txBody>
          <a:bodyPr wrap="square">
            <a:spAutoFit/>
          </a:bodyPr>
          <a:lstStyle/>
          <a:p>
            <a:pPr>
              <a:lnSpc>
                <a:spcPct val="125000"/>
              </a:lnSpc>
            </a:pPr>
            <a:r>
              <a:rPr lang="en-US" altLang="zh-CN" sz="1600" b="1" dirty="0">
                <a:highlight>
                  <a:srgbClr val="FFFF00"/>
                </a:highlight>
                <a:latin typeface="Times New Roman" panose="02020603050405020304" pitchFamily="18" charset="0"/>
                <a:cs typeface="Times New Roman" panose="02020603050405020304" pitchFamily="18" charset="0"/>
              </a:rPr>
              <a:t>User authentication</a:t>
            </a:r>
            <a:r>
              <a:rPr lang="en-US" altLang="zh-CN" sz="1600" b="1" dirty="0">
                <a:latin typeface="Times New Roman" panose="02020603050405020304" pitchFamily="18" charset="0"/>
                <a:cs typeface="Times New Roman" panose="02020603050405020304" pitchFamily="18" charset="0"/>
              </a:rPr>
              <a:t>  is widely considered as </a:t>
            </a:r>
            <a:r>
              <a:rPr lang="en-US" altLang="zh-CN" sz="1600" b="1" u="sng" dirty="0">
                <a:latin typeface="Times New Roman" panose="02020603050405020304" pitchFamily="18" charset="0"/>
                <a:cs typeface="Times New Roman" panose="02020603050405020304" pitchFamily="18" charset="0"/>
              </a:rPr>
              <a:t>the first line of defense</a:t>
            </a:r>
            <a:r>
              <a:rPr lang="en-US" altLang="zh-CN" sz="1600" b="1" dirty="0">
                <a:latin typeface="Times New Roman" panose="02020603050405020304" pitchFamily="18" charset="0"/>
                <a:cs typeface="Times New Roman" panose="02020603050405020304" pitchFamily="18" charset="0"/>
              </a:rPr>
              <a:t> for maintaining the security and privacy of the system and its users [11]</a:t>
            </a:r>
            <a:endParaRPr lang="en-US" altLang="zh-CN" sz="1600" dirty="0"/>
          </a:p>
          <a:p>
            <a:pPr>
              <a:lnSpc>
                <a:spcPct val="125000"/>
              </a:lnSpc>
            </a:pPr>
            <a:endParaRPr lang="en-US" altLang="zh-CN" dirty="0"/>
          </a:p>
          <a:p>
            <a:pPr>
              <a:lnSpc>
                <a:spcPct val="125000"/>
              </a:lnSpc>
            </a:pPr>
            <a:r>
              <a:rPr lang="zh-CN" altLang="en-US" dirty="0"/>
              <a:t>针对存在泄露</a:t>
            </a:r>
            <a:r>
              <a:rPr lang="en-US" altLang="zh-CN" dirty="0"/>
              <a:t>EVs</a:t>
            </a:r>
            <a:r>
              <a:rPr lang="zh-CN" altLang="en-US" dirty="0"/>
              <a:t>隐私等问题   </a:t>
            </a:r>
            <a:r>
              <a:rPr lang="en-US" altLang="zh-CN" dirty="0">
                <a:sym typeface="Wingdings" panose="05000000000000000000" pitchFamily="2" charset="2"/>
              </a:rPr>
              <a:t> </a:t>
            </a:r>
            <a:r>
              <a:rPr lang="en-US" altLang="zh-CN" dirty="0"/>
              <a:t>  </a:t>
            </a:r>
            <a:r>
              <a:rPr lang="zh-CN" altLang="en-US" b="1" dirty="0">
                <a:solidFill>
                  <a:srgbClr val="FF0000"/>
                </a:solidFill>
              </a:rPr>
              <a:t>匿名性是一个基础和关键</a:t>
            </a:r>
            <a:r>
              <a:rPr lang="en-US" altLang="zh-CN" b="1" dirty="0">
                <a:solidFill>
                  <a:srgbClr val="FF0000"/>
                </a:solidFill>
              </a:rPr>
              <a:t> </a:t>
            </a:r>
            <a:r>
              <a:rPr lang="zh-CN" altLang="en-US" b="1" dirty="0"/>
              <a:t>（</a:t>
            </a:r>
            <a:r>
              <a:rPr lang="zh-CN" altLang="en-US" dirty="0"/>
              <a:t>此外保证用户的</a:t>
            </a:r>
            <a:r>
              <a:rPr lang="zh-CN" altLang="en-US" b="1" u="sng" dirty="0"/>
              <a:t>不可链接性</a:t>
            </a:r>
            <a:r>
              <a:rPr lang="zh-CN" altLang="en-US" dirty="0"/>
              <a:t>也至关重要）</a:t>
            </a:r>
            <a:endParaRPr lang="en-US" altLang="zh-CN" dirty="0"/>
          </a:p>
          <a:p>
            <a:pPr marL="742950" lvl="1" indent="-285750">
              <a:lnSpc>
                <a:spcPct val="125000"/>
              </a:lnSpc>
              <a:buFont typeface="Wingdings" panose="05000000000000000000" pitchFamily="2" charset="2"/>
              <a:buChar char="Ø"/>
            </a:pPr>
            <a:r>
              <a:rPr lang="zh-CN" altLang="en-US" dirty="0"/>
              <a:t>若恶意攻击者能够通过</a:t>
            </a:r>
            <a:r>
              <a:rPr lang="zh-CN" altLang="en-US" i="1" u="sng" dirty="0"/>
              <a:t>认证上下文</a:t>
            </a:r>
            <a:r>
              <a:rPr lang="zh-CN" altLang="en-US" dirty="0"/>
              <a:t>链接识别特定用户身份，将构成极大威胁</a:t>
            </a:r>
            <a:endParaRPr lang="en-US" altLang="zh-CN" dirty="0"/>
          </a:p>
          <a:p>
            <a:pPr marL="742950" lvl="1" indent="-285750">
              <a:lnSpc>
                <a:spcPct val="125000"/>
              </a:lnSpc>
              <a:buFont typeface="Wingdings" panose="05000000000000000000" pitchFamily="2" charset="2"/>
              <a:buChar char="Ø"/>
            </a:pPr>
            <a:r>
              <a:rPr lang="zh-CN" altLang="en-US" dirty="0"/>
              <a:t>同时，遇到车辆行为不当时，相关管理部门要能够追查到</a:t>
            </a:r>
            <a:r>
              <a:rPr lang="en-US" altLang="zh-CN" dirty="0"/>
              <a:t>EVs</a:t>
            </a:r>
            <a:r>
              <a:rPr lang="zh-CN" altLang="en-US" dirty="0"/>
              <a:t>的真实身份</a:t>
            </a:r>
            <a:r>
              <a:rPr lang="en-US" altLang="zh-CN" dirty="0"/>
              <a:t>[14] </a:t>
            </a:r>
            <a:r>
              <a:rPr lang="zh-CN" altLang="en-US" dirty="0"/>
              <a:t>（</a:t>
            </a:r>
            <a:r>
              <a:rPr lang="zh-CN" altLang="en-US" b="1" u="sng" dirty="0"/>
              <a:t>可追溯性 </a:t>
            </a:r>
            <a:r>
              <a:rPr lang="zh-CN" altLang="en-US" dirty="0"/>
              <a:t>）</a:t>
            </a:r>
            <a:endParaRPr lang="en-US" altLang="zh-CN" dirty="0"/>
          </a:p>
        </p:txBody>
      </p:sp>
      <p:sp>
        <p:nvSpPr>
          <p:cNvPr id="4" name="文本框 3">
            <a:extLst>
              <a:ext uri="{FF2B5EF4-FFF2-40B4-BE49-F238E27FC236}">
                <a16:creationId xmlns:a16="http://schemas.microsoft.com/office/drawing/2014/main" id="{8F7EC238-D6DB-9D1A-F3D3-5589CAF63B75}"/>
              </a:ext>
            </a:extLst>
          </p:cNvPr>
          <p:cNvSpPr txBox="1"/>
          <p:nvPr/>
        </p:nvSpPr>
        <p:spPr>
          <a:xfrm>
            <a:off x="-62709" y="2456016"/>
            <a:ext cx="12320592" cy="1447191"/>
          </a:xfrm>
          <a:prstGeom prst="rect">
            <a:avLst/>
          </a:prstGeom>
          <a:noFill/>
        </p:spPr>
        <p:txBody>
          <a:bodyPr wrap="square" rtlCol="0">
            <a:spAutoFit/>
          </a:bodyPr>
          <a:lstStyle/>
          <a:p>
            <a:pPr marL="285750" indent="-285750">
              <a:lnSpc>
                <a:spcPct val="125000"/>
              </a:lnSpc>
              <a:buFont typeface="Wingdings" panose="05000000000000000000" pitchFamily="2" charset="2"/>
              <a:buChar char="l"/>
            </a:pPr>
            <a:r>
              <a:rPr lang="zh-CN" altLang="en-US" dirty="0"/>
              <a:t>文献</a:t>
            </a:r>
            <a:r>
              <a:rPr lang="en-US" altLang="zh-CN" dirty="0"/>
              <a:t>[15] </a:t>
            </a:r>
            <a:r>
              <a:rPr lang="zh-CN" altLang="en-US" dirty="0"/>
              <a:t>基于</a:t>
            </a:r>
            <a:r>
              <a:rPr lang="zh-CN" altLang="en-US" b="1" i="1" u="sng" dirty="0"/>
              <a:t>匿名证书</a:t>
            </a:r>
            <a:r>
              <a:rPr lang="zh-CN" altLang="en-US" dirty="0"/>
              <a:t>的身份认证方法，提供了</a:t>
            </a:r>
            <a:r>
              <a:rPr lang="zh-CN" altLang="en-US" u="sng" dirty="0"/>
              <a:t>匿名性、不可链接性和可追踪性</a:t>
            </a:r>
            <a:r>
              <a:rPr lang="zh-CN" altLang="en-US" dirty="0"/>
              <a:t>，但涉及到了双线性映射、群签名等算法，给</a:t>
            </a:r>
            <a:r>
              <a:rPr lang="en-US" altLang="zh-CN" dirty="0"/>
              <a:t>EVs</a:t>
            </a:r>
            <a:r>
              <a:rPr lang="zh-CN" altLang="en-US" dirty="0"/>
              <a:t>带来的计算负担过大。</a:t>
            </a:r>
            <a:endParaRPr lang="en-US" altLang="zh-CN" dirty="0"/>
          </a:p>
          <a:p>
            <a:pPr marL="285750" indent="-285750">
              <a:lnSpc>
                <a:spcPct val="125000"/>
              </a:lnSpc>
              <a:buFont typeface="Wingdings" panose="05000000000000000000" pitchFamily="2" charset="2"/>
              <a:buChar char="l"/>
            </a:pPr>
            <a:r>
              <a:rPr lang="zh-CN" altLang="en-US" dirty="0"/>
              <a:t>文献</a:t>
            </a:r>
            <a:r>
              <a:rPr lang="en-US" altLang="zh-CN" dirty="0"/>
              <a:t>[16] </a:t>
            </a:r>
            <a:r>
              <a:rPr lang="zh-CN" altLang="en-US" dirty="0"/>
              <a:t>基于</a:t>
            </a:r>
            <a:r>
              <a:rPr lang="zh-CN" altLang="en-US" b="1" i="1" u="sng" dirty="0"/>
              <a:t>假名</a:t>
            </a:r>
            <a:r>
              <a:rPr lang="zh-CN" altLang="en-US" dirty="0"/>
              <a:t>的方法，但不能保证车辆用户的不可链接性，可通过跟踪长期假名而泄露他们的真实的身份</a:t>
            </a:r>
            <a:endParaRPr lang="en-US" altLang="zh-CN" dirty="0"/>
          </a:p>
          <a:p>
            <a:pPr marL="285750" indent="-285750">
              <a:lnSpc>
                <a:spcPct val="125000"/>
              </a:lnSpc>
              <a:buFont typeface="Wingdings" panose="05000000000000000000" pitchFamily="2" charset="2"/>
              <a:buChar char="l"/>
            </a:pPr>
            <a:r>
              <a:rPr lang="zh-CN" altLang="en-US" dirty="0"/>
              <a:t>文献</a:t>
            </a:r>
            <a:r>
              <a:rPr lang="en-US" altLang="zh-CN" dirty="0"/>
              <a:t>[17] </a:t>
            </a:r>
            <a:r>
              <a:rPr lang="zh-CN" altLang="en-US" dirty="0"/>
              <a:t>提出了一种分布式车辆认证协议，利用</a:t>
            </a:r>
            <a:r>
              <a:rPr lang="en-US" altLang="zh-CN" b="1" dirty="0"/>
              <a:t>RSU</a:t>
            </a:r>
            <a:r>
              <a:rPr lang="zh-CN" altLang="en-US" b="1" dirty="0"/>
              <a:t>对车辆身份进行认证</a:t>
            </a:r>
            <a:r>
              <a:rPr lang="zh-CN" altLang="en-US" dirty="0"/>
              <a:t>，但交互多，通信开销高</a:t>
            </a:r>
            <a:endParaRPr lang="en-US" altLang="zh-CN" dirty="0"/>
          </a:p>
        </p:txBody>
      </p:sp>
      <p:sp>
        <p:nvSpPr>
          <p:cNvPr id="7" name="文本框 6">
            <a:extLst>
              <a:ext uri="{FF2B5EF4-FFF2-40B4-BE49-F238E27FC236}">
                <a16:creationId xmlns:a16="http://schemas.microsoft.com/office/drawing/2014/main" id="{AE85B10D-31F3-02D8-2EE9-AA288F412F3C}"/>
              </a:ext>
            </a:extLst>
          </p:cNvPr>
          <p:cNvSpPr txBox="1"/>
          <p:nvPr/>
        </p:nvSpPr>
        <p:spPr>
          <a:xfrm>
            <a:off x="9881302" y="4620142"/>
            <a:ext cx="2173226" cy="461665"/>
          </a:xfrm>
          <a:prstGeom prst="rect">
            <a:avLst/>
          </a:prstGeom>
          <a:noFill/>
        </p:spPr>
        <p:txBody>
          <a:bodyPr wrap="square" rtlCol="0">
            <a:spAutoFit/>
          </a:bodyPr>
          <a:lstStyle/>
          <a:p>
            <a:r>
              <a:rPr lang="zh-CN" altLang="en-US" sz="2400" b="1" dirty="0">
                <a:highlight>
                  <a:srgbClr val="FFFF00"/>
                </a:highlight>
              </a:rPr>
              <a:t>考虑 </a:t>
            </a:r>
            <a:r>
              <a:rPr lang="en-US" altLang="zh-CN" sz="2400" b="1" dirty="0">
                <a:highlight>
                  <a:srgbClr val="FFFF00"/>
                </a:highlight>
              </a:rPr>
              <a:t>ZKP + ECC </a:t>
            </a:r>
            <a:endParaRPr lang="zh-CN" altLang="en-US" sz="2400" b="1" dirty="0">
              <a:highlight>
                <a:srgbClr val="FFFF00"/>
              </a:highlight>
            </a:endParaRPr>
          </a:p>
        </p:txBody>
      </p:sp>
      <p:sp>
        <p:nvSpPr>
          <p:cNvPr id="22" name="文本框 21">
            <a:extLst>
              <a:ext uri="{FF2B5EF4-FFF2-40B4-BE49-F238E27FC236}">
                <a16:creationId xmlns:a16="http://schemas.microsoft.com/office/drawing/2014/main" id="{28A17D21-2537-C07C-E088-10EED6605E43}"/>
              </a:ext>
            </a:extLst>
          </p:cNvPr>
          <p:cNvSpPr txBox="1"/>
          <p:nvPr/>
        </p:nvSpPr>
        <p:spPr>
          <a:xfrm>
            <a:off x="140647" y="4028123"/>
            <a:ext cx="11377264" cy="1177887"/>
          </a:xfrm>
          <a:prstGeom prst="rect">
            <a:avLst/>
          </a:prstGeom>
          <a:noFill/>
        </p:spPr>
        <p:txBody>
          <a:bodyPr wrap="square">
            <a:spAutoFit/>
          </a:bodyPr>
          <a:lstStyle/>
          <a:p>
            <a:pPr>
              <a:lnSpc>
                <a:spcPct val="125000"/>
              </a:lnSpc>
            </a:pPr>
            <a:r>
              <a:rPr lang="en-US" altLang="zh-CN" dirty="0"/>
              <a:t>1. </a:t>
            </a:r>
            <a:r>
              <a:rPr lang="zh-CN" altLang="en-US" dirty="0"/>
              <a:t>基于</a:t>
            </a:r>
            <a:r>
              <a:rPr lang="en-US" altLang="zh-CN" sz="2000" b="1" dirty="0">
                <a:solidFill>
                  <a:srgbClr val="FF0000"/>
                </a:solidFill>
              </a:rPr>
              <a:t>ECC</a:t>
            </a:r>
            <a:r>
              <a:rPr lang="zh-CN" altLang="en-US" dirty="0"/>
              <a:t>的密码体系因其密钥长度短、存储空间需求小、传输带宽低等优势</a:t>
            </a:r>
            <a:r>
              <a:rPr lang="en-US" altLang="zh-CN" dirty="0"/>
              <a:t>[18]</a:t>
            </a:r>
            <a:r>
              <a:rPr lang="zh-CN" altLang="en-US" dirty="0"/>
              <a:t>，在认证中得到广泛应用</a:t>
            </a:r>
            <a:endParaRPr lang="en-US" altLang="zh-CN" dirty="0"/>
          </a:p>
          <a:p>
            <a:pPr>
              <a:lnSpc>
                <a:spcPct val="125000"/>
              </a:lnSpc>
            </a:pPr>
            <a:r>
              <a:rPr lang="en-US" altLang="zh-CN" dirty="0"/>
              <a:t>2. </a:t>
            </a:r>
            <a:r>
              <a:rPr lang="zh-CN" altLang="en-US" dirty="0"/>
              <a:t>零知识证明（</a:t>
            </a:r>
            <a:r>
              <a:rPr lang="en-US" altLang="zh-CN" sz="2000" b="1" dirty="0">
                <a:solidFill>
                  <a:srgbClr val="FF0000"/>
                </a:solidFill>
              </a:rPr>
              <a:t>ZKP</a:t>
            </a:r>
            <a:r>
              <a:rPr lang="zh-CN" altLang="en-US" dirty="0"/>
              <a:t>）允许证明者在不向验证者提供任何有用信息的情况下展示他的身份</a:t>
            </a:r>
            <a:endParaRPr lang="en-US" altLang="zh-CN" dirty="0"/>
          </a:p>
          <a:p>
            <a:pPr marL="742950" lvl="1" indent="-285750">
              <a:lnSpc>
                <a:spcPct val="125000"/>
              </a:lnSpc>
              <a:buFont typeface="Wingdings" panose="05000000000000000000" pitchFamily="2" charset="2"/>
              <a:buChar char="l"/>
            </a:pPr>
            <a:r>
              <a:rPr lang="zh-CN" altLang="en-US" dirty="0"/>
              <a:t>目前基于</a:t>
            </a:r>
            <a:r>
              <a:rPr lang="en-US" altLang="zh-CN" dirty="0"/>
              <a:t>ZKP [19] </a:t>
            </a:r>
            <a:r>
              <a:rPr lang="zh-CN" altLang="en-US" dirty="0"/>
              <a:t>的匿名方法是有效的，不需要复杂的安全算法</a:t>
            </a:r>
            <a:endParaRPr lang="en-US" altLang="zh-CN" dirty="0"/>
          </a:p>
        </p:txBody>
      </p:sp>
    </p:spTree>
    <p:extLst>
      <p:ext uri="{BB962C8B-B14F-4D97-AF65-F5344CB8AC3E}">
        <p14:creationId xmlns:p14="http://schemas.microsoft.com/office/powerpoint/2010/main" val="308096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3F937-BDE2-F2D8-1CAC-E38F54075C40}"/>
            </a:ext>
          </a:extLst>
        </p:cNvPr>
        <p:cNvGrpSpPr/>
        <p:nvPr/>
      </p:nvGrpSpPr>
      <p:grpSpPr>
        <a:xfrm>
          <a:off x="0" y="0"/>
          <a:ext cx="0" cy="0"/>
          <a:chOff x="0" y="0"/>
          <a:chExt cx="0" cy="0"/>
        </a:xfrm>
      </p:grpSpPr>
      <p:cxnSp>
        <p:nvCxnSpPr>
          <p:cNvPr id="8" name="直接连接符 7">
            <a:extLst>
              <a:ext uri="{FF2B5EF4-FFF2-40B4-BE49-F238E27FC236}">
                <a16:creationId xmlns:a16="http://schemas.microsoft.com/office/drawing/2014/main" id="{3D775249-CF0F-0504-6C1E-6D081DF7D999}"/>
              </a:ext>
            </a:extLst>
          </p:cNvPr>
          <p:cNvCxnSpPr>
            <a:cxnSpLocks/>
          </p:cNvCxnSpPr>
          <p:nvPr/>
        </p:nvCxnSpPr>
        <p:spPr>
          <a:xfrm flipV="1">
            <a:off x="13921" y="400217"/>
            <a:ext cx="12146259" cy="4502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8BD94FDE-C3B9-67FA-6C57-C711B1FE2468}"/>
              </a:ext>
            </a:extLst>
          </p:cNvPr>
          <p:cNvSpPr txBox="1"/>
          <p:nvPr/>
        </p:nvSpPr>
        <p:spPr>
          <a:xfrm>
            <a:off x="-38562" y="5683572"/>
            <a:ext cx="12272296" cy="1200329"/>
          </a:xfrm>
          <a:prstGeom prst="rect">
            <a:avLst/>
          </a:prstGeom>
          <a:noFill/>
        </p:spPr>
        <p:txBody>
          <a:bodyPr wrap="square" rtlCol="0">
            <a:spAutoFit/>
          </a:bodyPr>
          <a:lstStyle/>
          <a:p>
            <a:r>
              <a:rPr lang="en-US" altLang="zh-CN" sz="1200" dirty="0">
                <a:latin typeface="Times New Roman" panose="02020603050405020304" pitchFamily="18" charset="0"/>
                <a:cs typeface="Times New Roman" panose="02020603050405020304" pitchFamily="18" charset="0"/>
              </a:rPr>
              <a:t>[20] Wang, J.; Wang, S.; Wen, K.; Weng, B.; Zhou, X.; Chen, K. An ECC-Based Authentication Protocol for Dynamic Charging System of Electric Vehicles. Electronics 2024, 13, 1109. https://doi.org/10.3390/electronics13061109</a:t>
            </a:r>
          </a:p>
          <a:p>
            <a:r>
              <a:rPr lang="en-US" altLang="zh-CN" sz="1200" dirty="0">
                <a:latin typeface="Times New Roman" panose="02020603050405020304" pitchFamily="18" charset="0"/>
                <a:cs typeface="Times New Roman" panose="02020603050405020304" pitchFamily="18" charset="0"/>
              </a:rPr>
              <a:t>[21] W. Lin, X. Zhang, Q. Cui and Z. Zhang, "Blockchain based unified authentication with zero-knowledge proof in heterogeneous MEC", Proc. IEEE Int. Conf. </a:t>
            </a:r>
            <a:r>
              <a:rPr lang="en-US" altLang="zh-CN" sz="1200" dirty="0" err="1">
                <a:latin typeface="Times New Roman" panose="02020603050405020304" pitchFamily="18" charset="0"/>
                <a:cs typeface="Times New Roman" panose="02020603050405020304" pitchFamily="18" charset="0"/>
              </a:rPr>
              <a:t>Commun</a:t>
            </a:r>
            <a:r>
              <a:rPr lang="en-US" altLang="zh-CN" sz="1200" dirty="0">
                <a:latin typeface="Times New Roman" panose="02020603050405020304" pitchFamily="18" charset="0"/>
                <a:cs typeface="Times New Roman" panose="02020603050405020304" pitchFamily="18" charset="0"/>
              </a:rPr>
              <a:t>. Workshops, pp. 1-6, 2021.</a:t>
            </a:r>
          </a:p>
          <a:p>
            <a:r>
              <a:rPr lang="en-US" altLang="zh-CN" sz="1200" dirty="0">
                <a:latin typeface="Times New Roman" panose="02020603050405020304" pitchFamily="18" charset="0"/>
                <a:cs typeface="Times New Roman" panose="02020603050405020304" pitchFamily="18" charset="0"/>
              </a:rPr>
              <a:t>[22]  N. Xi, W. Li, L. Jing and J. Ma, "ZAMA: A ZKP-Based Anonymous Mutual Authentication Scheme for the </a:t>
            </a:r>
            <a:r>
              <a:rPr lang="en-US" altLang="zh-CN" sz="1200" dirty="0" err="1">
                <a:latin typeface="Times New Roman" panose="02020603050405020304" pitchFamily="18" charset="0"/>
                <a:cs typeface="Times New Roman" panose="02020603050405020304" pitchFamily="18" charset="0"/>
              </a:rPr>
              <a:t>IoV</a:t>
            </a:r>
            <a:r>
              <a:rPr lang="en-US" altLang="zh-CN" sz="1200" dirty="0">
                <a:latin typeface="Times New Roman" panose="02020603050405020304" pitchFamily="18" charset="0"/>
                <a:cs typeface="Times New Roman" panose="02020603050405020304" pitchFamily="18" charset="0"/>
              </a:rPr>
              <a:t>," in IEEE Internet of Things Journal, vol. 9, no. 22, pp. 22903-22913, 15 Nov.15, 2022, </a:t>
            </a:r>
            <a:r>
              <a:rPr lang="en-US" altLang="zh-CN" sz="1200" dirty="0" err="1">
                <a:latin typeface="Times New Roman" panose="02020603050405020304" pitchFamily="18" charset="0"/>
                <a:cs typeface="Times New Roman" panose="02020603050405020304" pitchFamily="18" charset="0"/>
              </a:rPr>
              <a:t>doi</a:t>
            </a:r>
            <a:r>
              <a:rPr lang="en-US" altLang="zh-CN" sz="1200" dirty="0">
                <a:latin typeface="Times New Roman" panose="02020603050405020304" pitchFamily="18" charset="0"/>
                <a:cs typeface="Times New Roman" panose="02020603050405020304" pitchFamily="18" charset="0"/>
              </a:rPr>
              <a:t>: 10.1109/JIOT.2022.3186921</a:t>
            </a:r>
          </a:p>
        </p:txBody>
      </p:sp>
      <p:sp>
        <p:nvSpPr>
          <p:cNvPr id="3" name="文本框 2">
            <a:extLst>
              <a:ext uri="{FF2B5EF4-FFF2-40B4-BE49-F238E27FC236}">
                <a16:creationId xmlns:a16="http://schemas.microsoft.com/office/drawing/2014/main" id="{CB79EDA1-F052-DF7D-6D44-3478B119C4C1}"/>
              </a:ext>
            </a:extLst>
          </p:cNvPr>
          <p:cNvSpPr txBox="1"/>
          <p:nvPr/>
        </p:nvSpPr>
        <p:spPr>
          <a:xfrm>
            <a:off x="-1" y="53968"/>
            <a:ext cx="8257828" cy="346249"/>
          </a:xfrm>
          <a:prstGeom prst="rect">
            <a:avLst/>
          </a:prstGeom>
          <a:noFill/>
        </p:spPr>
        <p:txBody>
          <a:bodyPr wrap="square" lIns="68580" tIns="34290" rIns="68580" bIns="34290" rtlCol="0">
            <a:spAutoFit/>
          </a:bodyPr>
          <a:lstStyle/>
          <a:p>
            <a:pPr marL="0" lvl="1"/>
            <a:r>
              <a:rPr lang="en-US" altLang="zh-CN" b="1" dirty="0">
                <a:solidFill>
                  <a:srgbClr val="414455"/>
                </a:solidFill>
                <a:latin typeface="微软雅黑" pitchFamily="34" charset="-122"/>
                <a:ea typeface="微软雅黑" pitchFamily="34" charset="-122"/>
              </a:rPr>
              <a:t>TO</a:t>
            </a:r>
            <a:r>
              <a:rPr lang="zh-CN" altLang="en-US" b="1" dirty="0">
                <a:solidFill>
                  <a:srgbClr val="414455"/>
                </a:solidFill>
                <a:latin typeface="微软雅黑" pitchFamily="34" charset="-122"/>
                <a:ea typeface="微软雅黑" pitchFamily="34" charset="-122"/>
              </a:rPr>
              <a:t> </a:t>
            </a:r>
            <a:r>
              <a:rPr lang="en-US" altLang="zh-CN" b="1" dirty="0">
                <a:solidFill>
                  <a:srgbClr val="414455"/>
                </a:solidFill>
                <a:latin typeface="微软雅黑" pitchFamily="34" charset="-122"/>
                <a:ea typeface="微软雅黑" pitchFamily="34" charset="-122"/>
              </a:rPr>
              <a:t>DO</a:t>
            </a:r>
            <a:r>
              <a:rPr lang="zh-CN" altLang="en-US" b="1" dirty="0">
                <a:solidFill>
                  <a:srgbClr val="414455"/>
                </a:solidFill>
                <a:latin typeface="微软雅黑" pitchFamily="34" charset="-122"/>
                <a:ea typeface="微软雅黑" pitchFamily="34" charset="-122"/>
              </a:rPr>
              <a:t> </a:t>
            </a:r>
            <a:r>
              <a:rPr lang="en-US" altLang="zh-CN" b="1" dirty="0">
                <a:solidFill>
                  <a:srgbClr val="414455"/>
                </a:solidFill>
                <a:latin typeface="微软雅黑" pitchFamily="34" charset="-122"/>
                <a:ea typeface="微软雅黑" pitchFamily="34" charset="-122"/>
              </a:rPr>
              <a:t>1 </a:t>
            </a:r>
            <a:r>
              <a:rPr lang="zh-CN" altLang="en-US" b="1" dirty="0">
                <a:solidFill>
                  <a:srgbClr val="414455"/>
                </a:solidFill>
                <a:latin typeface="微软雅黑" pitchFamily="34" charset="-122"/>
                <a:ea typeface="微软雅黑" pitchFamily="34" charset="-122"/>
              </a:rPr>
              <a:t>：</a:t>
            </a:r>
            <a:r>
              <a:rPr lang="en-US" altLang="zh-CN" b="1" dirty="0" err="1">
                <a:solidFill>
                  <a:srgbClr val="414455"/>
                </a:solidFill>
                <a:latin typeface="微软雅黑" pitchFamily="34" charset="-122"/>
                <a:ea typeface="微软雅黑" pitchFamily="34" charset="-122"/>
              </a:rPr>
              <a:t>IoV</a:t>
            </a:r>
            <a:r>
              <a:rPr lang="zh-CN" altLang="en-US" b="1" dirty="0">
                <a:solidFill>
                  <a:srgbClr val="414455"/>
                </a:solidFill>
                <a:latin typeface="微软雅黑" pitchFamily="34" charset="-122"/>
                <a:ea typeface="微软雅黑" pitchFamily="34" charset="-122"/>
              </a:rPr>
              <a:t>环境下电动汽车高效匿名认证方案</a:t>
            </a:r>
          </a:p>
        </p:txBody>
      </p:sp>
      <p:sp>
        <p:nvSpPr>
          <p:cNvPr id="9" name="文本框 8">
            <a:extLst>
              <a:ext uri="{FF2B5EF4-FFF2-40B4-BE49-F238E27FC236}">
                <a16:creationId xmlns:a16="http://schemas.microsoft.com/office/drawing/2014/main" id="{D98BDC35-3711-5F84-E66E-8603F919ABB7}"/>
              </a:ext>
            </a:extLst>
          </p:cNvPr>
          <p:cNvSpPr txBox="1"/>
          <p:nvPr/>
        </p:nvSpPr>
        <p:spPr>
          <a:xfrm>
            <a:off x="84869" y="647861"/>
            <a:ext cx="12019018" cy="1447191"/>
          </a:xfrm>
          <a:prstGeom prst="rect">
            <a:avLst/>
          </a:prstGeom>
          <a:noFill/>
        </p:spPr>
        <p:txBody>
          <a:bodyPr wrap="square">
            <a:spAutoFit/>
          </a:bodyPr>
          <a:lstStyle/>
          <a:p>
            <a:pPr marL="285750" indent="-285750">
              <a:lnSpc>
                <a:spcPct val="125000"/>
              </a:lnSpc>
              <a:buFont typeface="Wingdings" panose="05000000000000000000" pitchFamily="2" charset="2"/>
              <a:buChar char="l"/>
            </a:pPr>
            <a:r>
              <a:rPr lang="zh-CN" altLang="en-US" dirty="0"/>
              <a:t>文献</a:t>
            </a:r>
            <a:r>
              <a:rPr lang="en-US" altLang="zh-CN" dirty="0"/>
              <a:t>[20] </a:t>
            </a:r>
            <a:r>
              <a:rPr lang="zh-CN" altLang="en-US" dirty="0"/>
              <a:t>针对</a:t>
            </a:r>
            <a:r>
              <a:rPr lang="en-US" altLang="zh-CN" dirty="0"/>
              <a:t>EVs</a:t>
            </a:r>
            <a:r>
              <a:rPr lang="zh-CN" altLang="en-US" dirty="0"/>
              <a:t>动态充电系统，提出</a:t>
            </a:r>
            <a:r>
              <a:rPr lang="zh-CN" altLang="en-US" b="1" dirty="0"/>
              <a:t>基于</a:t>
            </a:r>
            <a:r>
              <a:rPr lang="en-US" altLang="zh-CN" b="1" dirty="0">
                <a:solidFill>
                  <a:srgbClr val="FF0000"/>
                </a:solidFill>
              </a:rPr>
              <a:t>ECC</a:t>
            </a:r>
            <a:r>
              <a:rPr lang="zh-CN" altLang="en-US" b="1" dirty="0"/>
              <a:t>的认证协议</a:t>
            </a:r>
            <a:r>
              <a:rPr lang="zh-CN" altLang="en-US" dirty="0"/>
              <a:t>，能够有效抵抗</a:t>
            </a:r>
            <a:r>
              <a:rPr lang="en-US" altLang="zh-CN" dirty="0"/>
              <a:t>RSU</a:t>
            </a:r>
            <a:r>
              <a:rPr lang="zh-CN" altLang="en-US" dirty="0"/>
              <a:t>捕获攻击，并提供完美的前向保密性</a:t>
            </a:r>
          </a:p>
          <a:p>
            <a:pPr marL="285750" indent="-285750">
              <a:lnSpc>
                <a:spcPct val="125000"/>
              </a:lnSpc>
              <a:buFont typeface="Wingdings" panose="05000000000000000000" pitchFamily="2" charset="2"/>
              <a:buChar char="l"/>
            </a:pPr>
            <a:r>
              <a:rPr lang="zh-CN" altLang="en-US" dirty="0"/>
              <a:t>文献</a:t>
            </a:r>
            <a:r>
              <a:rPr lang="en-US" altLang="zh-CN" dirty="0"/>
              <a:t>[21] </a:t>
            </a:r>
            <a:r>
              <a:rPr lang="zh-CN" altLang="en-US" dirty="0"/>
              <a:t>在边缘计算场景中提出了一种</a:t>
            </a:r>
            <a:r>
              <a:rPr lang="zh-CN" altLang="en-US" b="1" dirty="0">
                <a:solidFill>
                  <a:srgbClr val="FF0000"/>
                </a:solidFill>
              </a:rPr>
              <a:t>基于</a:t>
            </a:r>
            <a:r>
              <a:rPr lang="en-US" altLang="zh-CN" b="1" dirty="0" err="1">
                <a:solidFill>
                  <a:srgbClr val="FF0000"/>
                </a:solidFill>
              </a:rPr>
              <a:t>Schnorr</a:t>
            </a:r>
            <a:r>
              <a:rPr lang="zh-CN" altLang="en-US" b="1" dirty="0">
                <a:solidFill>
                  <a:srgbClr val="FF0000"/>
                </a:solidFill>
              </a:rPr>
              <a:t>的身份认证协议</a:t>
            </a:r>
            <a:r>
              <a:rPr lang="zh-CN" altLang="en-US" dirty="0"/>
              <a:t>。消耗的计算资源较少，适用于</a:t>
            </a:r>
            <a:r>
              <a:rPr lang="en-US" altLang="zh-CN" dirty="0" err="1"/>
              <a:t>IoV</a:t>
            </a:r>
            <a:r>
              <a:rPr lang="zh-CN" altLang="en-US" dirty="0"/>
              <a:t>环境</a:t>
            </a:r>
            <a:endParaRPr lang="en-US" altLang="zh-CN" dirty="0"/>
          </a:p>
          <a:p>
            <a:pPr marL="742950" lvl="1" indent="-285750">
              <a:lnSpc>
                <a:spcPct val="125000"/>
              </a:lnSpc>
              <a:buFont typeface="Wingdings" panose="05000000000000000000" pitchFamily="2" charset="2"/>
              <a:buChar char="Ø"/>
            </a:pPr>
            <a:r>
              <a:rPr lang="en-US" altLang="zh-CN" b="1" dirty="0" err="1"/>
              <a:t>Schnorr</a:t>
            </a:r>
            <a:r>
              <a:rPr lang="zh-CN" altLang="en-US" b="1" dirty="0"/>
              <a:t>认证协议是一种经典的</a:t>
            </a:r>
            <a:r>
              <a:rPr lang="en-US" altLang="zh-CN" b="1" dirty="0"/>
              <a:t>ZKP</a:t>
            </a:r>
            <a:r>
              <a:rPr lang="zh-CN" altLang="en-US" b="1" dirty="0"/>
              <a:t>构造方案</a:t>
            </a:r>
            <a:endParaRPr lang="en-US" altLang="zh-CN" b="1" dirty="0"/>
          </a:p>
          <a:p>
            <a:pPr marL="285750" indent="-285750">
              <a:lnSpc>
                <a:spcPct val="125000"/>
              </a:lnSpc>
              <a:buFont typeface="Wingdings" panose="05000000000000000000" pitchFamily="2" charset="2"/>
              <a:buChar char="l"/>
            </a:pPr>
            <a:r>
              <a:rPr lang="zh-CN" altLang="en-US" dirty="0"/>
              <a:t>文献</a:t>
            </a:r>
            <a:r>
              <a:rPr lang="en-US" altLang="zh-CN" dirty="0"/>
              <a:t>[22] </a:t>
            </a:r>
            <a:r>
              <a:rPr lang="zh-CN" altLang="en-US" dirty="0"/>
              <a:t>设计了</a:t>
            </a:r>
            <a:r>
              <a:rPr lang="en-US" altLang="zh-CN" b="1" dirty="0">
                <a:solidFill>
                  <a:srgbClr val="FF0000"/>
                </a:solidFill>
              </a:rPr>
              <a:t>ZKP + ECC</a:t>
            </a:r>
            <a:r>
              <a:rPr lang="zh-CN" altLang="en-US" dirty="0"/>
              <a:t>的</a:t>
            </a:r>
            <a:r>
              <a:rPr lang="en-US" altLang="zh-CN" dirty="0" err="1"/>
              <a:t>IoV</a:t>
            </a:r>
            <a:r>
              <a:rPr lang="zh-CN" altLang="en-US" dirty="0"/>
              <a:t>匿名双向认证，保证了认证匿名性并可满足不可链接性和可追踪性</a:t>
            </a:r>
          </a:p>
        </p:txBody>
      </p:sp>
      <p:sp>
        <p:nvSpPr>
          <p:cNvPr id="16" name="文本框 15">
            <a:extLst>
              <a:ext uri="{FF2B5EF4-FFF2-40B4-BE49-F238E27FC236}">
                <a16:creationId xmlns:a16="http://schemas.microsoft.com/office/drawing/2014/main" id="{FB8F0557-FB4E-C392-E6A7-C8E0B7389916}"/>
              </a:ext>
            </a:extLst>
          </p:cNvPr>
          <p:cNvSpPr txBox="1"/>
          <p:nvPr/>
        </p:nvSpPr>
        <p:spPr>
          <a:xfrm>
            <a:off x="48364" y="3405307"/>
            <a:ext cx="840393" cy="707886"/>
          </a:xfrm>
          <a:prstGeom prst="rect">
            <a:avLst/>
          </a:prstGeom>
          <a:noFill/>
        </p:spPr>
        <p:txBody>
          <a:bodyPr wrap="square" rtlCol="0">
            <a:spAutoFit/>
          </a:bodyPr>
          <a:lstStyle/>
          <a:p>
            <a:r>
              <a:rPr lang="zh-CN" altLang="en-US" sz="2000" b="1" dirty="0">
                <a:highlight>
                  <a:srgbClr val="FFFF00"/>
                </a:highlight>
              </a:rPr>
              <a:t>研究方案</a:t>
            </a:r>
          </a:p>
        </p:txBody>
      </p:sp>
      <p:sp>
        <p:nvSpPr>
          <p:cNvPr id="18" name="左大括号 17">
            <a:extLst>
              <a:ext uri="{FF2B5EF4-FFF2-40B4-BE49-F238E27FC236}">
                <a16:creationId xmlns:a16="http://schemas.microsoft.com/office/drawing/2014/main" id="{7FC51879-6457-1BA2-0C48-92C047CE2018}"/>
              </a:ext>
            </a:extLst>
          </p:cNvPr>
          <p:cNvSpPr/>
          <p:nvPr/>
        </p:nvSpPr>
        <p:spPr>
          <a:xfrm>
            <a:off x="770603" y="2786447"/>
            <a:ext cx="594378" cy="2168916"/>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05D2153B-3CEC-AB33-3C33-F10E0F2837C6}"/>
              </a:ext>
            </a:extLst>
          </p:cNvPr>
          <p:cNvSpPr txBox="1"/>
          <p:nvPr/>
        </p:nvSpPr>
        <p:spPr>
          <a:xfrm>
            <a:off x="1436696" y="2431500"/>
            <a:ext cx="6424585" cy="754694"/>
          </a:xfrm>
          <a:prstGeom prst="rect">
            <a:avLst/>
          </a:prstGeom>
          <a:noFill/>
        </p:spPr>
        <p:txBody>
          <a:bodyPr wrap="square" rtlCol="0">
            <a:spAutoFit/>
          </a:bodyPr>
          <a:lstStyle/>
          <a:p>
            <a:pPr marL="342900" indent="-342900">
              <a:lnSpc>
                <a:spcPct val="125000"/>
              </a:lnSpc>
              <a:buAutoNum type="arabicPeriod"/>
            </a:pPr>
            <a:r>
              <a:rPr lang="zh-CN" altLang="en-US" dirty="0"/>
              <a:t>考虑利用</a:t>
            </a:r>
            <a:r>
              <a:rPr lang="en-US" altLang="zh-CN" dirty="0"/>
              <a:t>ECC</a:t>
            </a:r>
            <a:r>
              <a:rPr lang="zh-CN" altLang="en-US" dirty="0"/>
              <a:t>，保证与</a:t>
            </a:r>
            <a:r>
              <a:rPr lang="en-US" altLang="zh-CN" dirty="0"/>
              <a:t>RSU</a:t>
            </a:r>
            <a:r>
              <a:rPr lang="zh-CN" altLang="en-US" dirty="0"/>
              <a:t>认证过程存储空间需求小、传输带宽低等特性</a:t>
            </a:r>
            <a:endParaRPr lang="en-US" altLang="zh-CN" dirty="0"/>
          </a:p>
        </p:txBody>
      </p:sp>
      <p:sp>
        <p:nvSpPr>
          <p:cNvPr id="22" name="文本框 21">
            <a:extLst>
              <a:ext uri="{FF2B5EF4-FFF2-40B4-BE49-F238E27FC236}">
                <a16:creationId xmlns:a16="http://schemas.microsoft.com/office/drawing/2014/main" id="{D742EC9C-20D6-23E2-1820-E3D55DA50743}"/>
              </a:ext>
            </a:extLst>
          </p:cNvPr>
          <p:cNvSpPr txBox="1"/>
          <p:nvPr/>
        </p:nvSpPr>
        <p:spPr>
          <a:xfrm>
            <a:off x="1436696" y="3241901"/>
            <a:ext cx="4845092" cy="646331"/>
          </a:xfrm>
          <a:prstGeom prst="rect">
            <a:avLst/>
          </a:prstGeom>
          <a:noFill/>
        </p:spPr>
        <p:txBody>
          <a:bodyPr wrap="square">
            <a:spAutoFit/>
          </a:bodyPr>
          <a:lstStyle/>
          <a:p>
            <a:r>
              <a:rPr lang="en-US" altLang="zh-CN" dirty="0"/>
              <a:t>2. </a:t>
            </a:r>
            <a:r>
              <a:rPr lang="zh-CN" altLang="en-US" dirty="0"/>
              <a:t>考虑结合</a:t>
            </a:r>
            <a:r>
              <a:rPr lang="en-US" altLang="zh-CN" dirty="0"/>
              <a:t>ZKP(</a:t>
            </a:r>
            <a:r>
              <a:rPr lang="zh-CN" altLang="en-US" dirty="0"/>
              <a:t>基于</a:t>
            </a:r>
            <a:r>
              <a:rPr lang="en-US" altLang="zh-CN" dirty="0" err="1"/>
              <a:t>Schnorr</a:t>
            </a:r>
            <a:r>
              <a:rPr lang="zh-CN" altLang="en-US" dirty="0"/>
              <a:t>的身份认证协议</a:t>
            </a:r>
            <a:r>
              <a:rPr lang="en-US" altLang="zh-CN" dirty="0"/>
              <a:t>) </a:t>
            </a:r>
            <a:r>
              <a:rPr lang="zh-CN" altLang="en-US" dirty="0"/>
              <a:t>保证计算消耗资源少，适用</a:t>
            </a:r>
            <a:r>
              <a:rPr lang="en-US" altLang="zh-CN" dirty="0" err="1"/>
              <a:t>IoV</a:t>
            </a:r>
            <a:r>
              <a:rPr lang="zh-CN" altLang="en-US" dirty="0"/>
              <a:t>环境</a:t>
            </a:r>
          </a:p>
        </p:txBody>
      </p:sp>
      <p:sp>
        <p:nvSpPr>
          <p:cNvPr id="24" name="文本框 23">
            <a:extLst>
              <a:ext uri="{FF2B5EF4-FFF2-40B4-BE49-F238E27FC236}">
                <a16:creationId xmlns:a16="http://schemas.microsoft.com/office/drawing/2014/main" id="{D2F381C5-CC6A-5568-C10E-FD79CDBA277B}"/>
              </a:ext>
            </a:extLst>
          </p:cNvPr>
          <p:cNvSpPr txBox="1"/>
          <p:nvPr/>
        </p:nvSpPr>
        <p:spPr>
          <a:xfrm>
            <a:off x="1448613" y="4707700"/>
            <a:ext cx="4283288" cy="369332"/>
          </a:xfrm>
          <a:prstGeom prst="rect">
            <a:avLst/>
          </a:prstGeom>
          <a:noFill/>
        </p:spPr>
        <p:txBody>
          <a:bodyPr wrap="square">
            <a:spAutoFit/>
          </a:bodyPr>
          <a:lstStyle/>
          <a:p>
            <a:r>
              <a:rPr lang="en-US" altLang="zh-CN" dirty="0"/>
              <a:t>4. </a:t>
            </a:r>
            <a:r>
              <a:rPr lang="zh-CN" altLang="en-US" dirty="0"/>
              <a:t>结合右图，考虑</a:t>
            </a:r>
            <a:r>
              <a:rPr lang="zh-CN" altLang="en-US" b="1" dirty="0"/>
              <a:t>匿名撤销以及防</a:t>
            </a:r>
            <a:r>
              <a:rPr lang="en-US" altLang="zh-CN" b="1" dirty="0"/>
              <a:t>DoS</a:t>
            </a:r>
            <a:endParaRPr lang="zh-CN" altLang="en-US" b="1" dirty="0"/>
          </a:p>
        </p:txBody>
      </p:sp>
      <p:pic>
        <p:nvPicPr>
          <p:cNvPr id="7" name="图片 6">
            <a:extLst>
              <a:ext uri="{FF2B5EF4-FFF2-40B4-BE49-F238E27FC236}">
                <a16:creationId xmlns:a16="http://schemas.microsoft.com/office/drawing/2014/main" id="{2B09355C-5FE7-DA65-699F-317D90C3A7A7}"/>
              </a:ext>
            </a:extLst>
          </p:cNvPr>
          <p:cNvPicPr>
            <a:picLocks noChangeAspect="1"/>
          </p:cNvPicPr>
          <p:nvPr/>
        </p:nvPicPr>
        <p:blipFill>
          <a:blip r:embed="rId3"/>
          <a:stretch>
            <a:fillRect/>
          </a:stretch>
        </p:blipFill>
        <p:spPr>
          <a:xfrm>
            <a:off x="5998611" y="3769158"/>
            <a:ext cx="6115359" cy="1914414"/>
          </a:xfrm>
          <a:prstGeom prst="rect">
            <a:avLst/>
          </a:prstGeom>
        </p:spPr>
      </p:pic>
      <p:sp>
        <p:nvSpPr>
          <p:cNvPr id="10" name="箭头: 左右 9">
            <a:extLst>
              <a:ext uri="{FF2B5EF4-FFF2-40B4-BE49-F238E27FC236}">
                <a16:creationId xmlns:a16="http://schemas.microsoft.com/office/drawing/2014/main" id="{C1A639B1-929B-EA29-4BDF-FA4D10E55085}"/>
              </a:ext>
            </a:extLst>
          </p:cNvPr>
          <p:cNvSpPr/>
          <p:nvPr/>
        </p:nvSpPr>
        <p:spPr>
          <a:xfrm>
            <a:off x="9579087" y="2511909"/>
            <a:ext cx="1341237" cy="339122"/>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a:extLst>
              <a:ext uri="{FF2B5EF4-FFF2-40B4-BE49-F238E27FC236}">
                <a16:creationId xmlns:a16="http://schemas.microsoft.com/office/drawing/2014/main" id="{C5068CF8-BD77-34C2-FFA3-ADDCF031E6FB}"/>
              </a:ext>
            </a:extLst>
          </p:cNvPr>
          <p:cNvPicPr>
            <a:picLocks noChangeAspect="1"/>
          </p:cNvPicPr>
          <p:nvPr/>
        </p:nvPicPr>
        <p:blipFill>
          <a:blip r:embed="rId4"/>
          <a:stretch>
            <a:fillRect/>
          </a:stretch>
        </p:blipFill>
        <p:spPr>
          <a:xfrm>
            <a:off x="8214745" y="2257256"/>
            <a:ext cx="1341236" cy="815411"/>
          </a:xfrm>
          <a:prstGeom prst="rect">
            <a:avLst/>
          </a:prstGeom>
        </p:spPr>
      </p:pic>
      <p:pic>
        <p:nvPicPr>
          <p:cNvPr id="12" name="图片 11">
            <a:extLst>
              <a:ext uri="{FF2B5EF4-FFF2-40B4-BE49-F238E27FC236}">
                <a16:creationId xmlns:a16="http://schemas.microsoft.com/office/drawing/2014/main" id="{46D7A975-F240-702F-9D21-F8FE8F01118D}"/>
              </a:ext>
            </a:extLst>
          </p:cNvPr>
          <p:cNvPicPr>
            <a:picLocks noChangeAspect="1"/>
          </p:cNvPicPr>
          <p:nvPr/>
        </p:nvPicPr>
        <p:blipFill>
          <a:blip r:embed="rId5"/>
          <a:stretch>
            <a:fillRect/>
          </a:stretch>
        </p:blipFill>
        <p:spPr>
          <a:xfrm>
            <a:off x="10992040" y="2071866"/>
            <a:ext cx="1081053" cy="1219211"/>
          </a:xfrm>
          <a:prstGeom prst="rect">
            <a:avLst/>
          </a:prstGeom>
        </p:spPr>
      </p:pic>
      <p:sp>
        <p:nvSpPr>
          <p:cNvPr id="2" name="文本框 1">
            <a:extLst>
              <a:ext uri="{FF2B5EF4-FFF2-40B4-BE49-F238E27FC236}">
                <a16:creationId xmlns:a16="http://schemas.microsoft.com/office/drawing/2014/main" id="{E66AAB55-D0A9-F59E-74A4-E57AA6D5F23A}"/>
              </a:ext>
            </a:extLst>
          </p:cNvPr>
          <p:cNvSpPr txBox="1"/>
          <p:nvPr/>
        </p:nvSpPr>
        <p:spPr>
          <a:xfrm>
            <a:off x="1448613" y="4104835"/>
            <a:ext cx="4283288" cy="369332"/>
          </a:xfrm>
          <a:prstGeom prst="rect">
            <a:avLst/>
          </a:prstGeom>
          <a:noFill/>
        </p:spPr>
        <p:txBody>
          <a:bodyPr wrap="square">
            <a:spAutoFit/>
          </a:bodyPr>
          <a:lstStyle/>
          <a:p>
            <a:r>
              <a:rPr lang="en-US" altLang="zh-CN" dirty="0"/>
              <a:t>3. </a:t>
            </a:r>
            <a:r>
              <a:rPr lang="zh-CN" altLang="en-US" dirty="0"/>
              <a:t> 车辆频繁移动</a:t>
            </a:r>
            <a:r>
              <a:rPr lang="en-US" altLang="zh-CN" dirty="0"/>
              <a:t>(</a:t>
            </a:r>
            <a:r>
              <a:rPr lang="zh-CN" altLang="en-US" dirty="0"/>
              <a:t>动态</a:t>
            </a:r>
            <a:r>
              <a:rPr lang="en-US" altLang="zh-CN" dirty="0"/>
              <a:t>)</a:t>
            </a:r>
            <a:r>
              <a:rPr lang="zh-CN" altLang="en-US" dirty="0"/>
              <a:t>  </a:t>
            </a:r>
            <a:r>
              <a:rPr lang="en-US" altLang="zh-CN" dirty="0">
                <a:sym typeface="Wingdings" panose="05000000000000000000" pitchFamily="2" charset="2"/>
              </a:rPr>
              <a:t>  </a:t>
            </a:r>
            <a:r>
              <a:rPr lang="zh-CN" altLang="en-US" dirty="0">
                <a:sym typeface="Wingdings" panose="05000000000000000000" pitchFamily="2" charset="2"/>
              </a:rPr>
              <a:t>考虑</a:t>
            </a:r>
            <a:r>
              <a:rPr lang="zh-CN" altLang="en-US" b="1" dirty="0">
                <a:sym typeface="Wingdings" panose="05000000000000000000" pitchFamily="2" charset="2"/>
              </a:rPr>
              <a:t>跨域认证</a:t>
            </a:r>
            <a:r>
              <a:rPr lang="en-US" altLang="zh-CN" dirty="0"/>
              <a:t> </a:t>
            </a:r>
            <a:endParaRPr lang="zh-CN" altLang="en-US" b="1" dirty="0"/>
          </a:p>
        </p:txBody>
      </p:sp>
    </p:spTree>
    <p:extLst>
      <p:ext uri="{BB962C8B-B14F-4D97-AF65-F5344CB8AC3E}">
        <p14:creationId xmlns:p14="http://schemas.microsoft.com/office/powerpoint/2010/main" val="888367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P spid="18" grpId="0" animBg="1"/>
      <p:bldP spid="19" grpId="0"/>
      <p:bldP spid="22" grpId="0"/>
      <p:bldP spid="24" grpId="0"/>
      <p:bldP spid="10"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47271-1700-3844-30B6-438170E3DF4F}"/>
            </a:ext>
          </a:extLst>
        </p:cNvPr>
        <p:cNvGrpSpPr/>
        <p:nvPr/>
      </p:nvGrpSpPr>
      <p:grpSpPr>
        <a:xfrm>
          <a:off x="0" y="0"/>
          <a:ext cx="0" cy="0"/>
          <a:chOff x="0" y="0"/>
          <a:chExt cx="0" cy="0"/>
        </a:xfrm>
      </p:grpSpPr>
      <p:cxnSp>
        <p:nvCxnSpPr>
          <p:cNvPr id="8" name="直接连接符 7">
            <a:extLst>
              <a:ext uri="{FF2B5EF4-FFF2-40B4-BE49-F238E27FC236}">
                <a16:creationId xmlns:a16="http://schemas.microsoft.com/office/drawing/2014/main" id="{49F2841B-C5D5-BEA8-2F4F-AED391B4BD97}"/>
              </a:ext>
            </a:extLst>
          </p:cNvPr>
          <p:cNvCxnSpPr>
            <a:cxnSpLocks/>
          </p:cNvCxnSpPr>
          <p:nvPr/>
        </p:nvCxnSpPr>
        <p:spPr>
          <a:xfrm flipV="1">
            <a:off x="13921" y="400217"/>
            <a:ext cx="12146259" cy="4502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BFB28B6A-EEBA-8104-8CC4-5B1F4E4B2410}"/>
              </a:ext>
            </a:extLst>
          </p:cNvPr>
          <p:cNvSpPr txBox="1"/>
          <p:nvPr/>
        </p:nvSpPr>
        <p:spPr>
          <a:xfrm>
            <a:off x="-38561" y="6396335"/>
            <a:ext cx="12272296" cy="461665"/>
          </a:xfrm>
          <a:prstGeom prst="rect">
            <a:avLst/>
          </a:prstGeom>
          <a:noFill/>
        </p:spPr>
        <p:txBody>
          <a:bodyPr wrap="square" rtlCol="0">
            <a:spAutoFit/>
          </a:bodyPr>
          <a:lstStyle/>
          <a:p>
            <a:r>
              <a:rPr lang="en-US" altLang="zh-CN" sz="1200" dirty="0">
                <a:latin typeface="Times New Roman" panose="02020603050405020304" pitchFamily="18" charset="0"/>
                <a:cs typeface="Times New Roman" panose="02020603050405020304" pitchFamily="18" charset="0"/>
              </a:rPr>
              <a:t>[23] V. T. </a:t>
            </a:r>
            <a:r>
              <a:rPr lang="en-US" altLang="zh-CN" sz="1200" dirty="0" err="1">
                <a:latin typeface="Times New Roman" panose="02020603050405020304" pitchFamily="18" charset="0"/>
                <a:cs typeface="Times New Roman" panose="02020603050405020304" pitchFamily="18" charset="0"/>
              </a:rPr>
              <a:t>Kilari</a:t>
            </a:r>
            <a:r>
              <a:rPr lang="en-US" altLang="zh-CN" sz="1200" dirty="0">
                <a:latin typeface="Times New Roman" panose="02020603050405020304" pitchFamily="18" charset="0"/>
                <a:cs typeface="Times New Roman" panose="02020603050405020304" pitchFamily="18" charset="0"/>
              </a:rPr>
              <a:t>, R. Yu, S. Misra and G. Xue, "Robust Revocable Anonymous Authentication for Vehicle to Grid Communications," in IEEE Transactions on Intelligent Transportation Systems, vol. 21, no. 11, pp. 4845-4857, Nov. 2020</a:t>
            </a:r>
          </a:p>
        </p:txBody>
      </p:sp>
      <p:pic>
        <p:nvPicPr>
          <p:cNvPr id="5" name="图片 4">
            <a:extLst>
              <a:ext uri="{FF2B5EF4-FFF2-40B4-BE49-F238E27FC236}">
                <a16:creationId xmlns:a16="http://schemas.microsoft.com/office/drawing/2014/main" id="{29E6EDFC-C34E-838B-4E2D-9D513897FFFD}"/>
              </a:ext>
            </a:extLst>
          </p:cNvPr>
          <p:cNvPicPr>
            <a:picLocks noChangeAspect="1"/>
          </p:cNvPicPr>
          <p:nvPr/>
        </p:nvPicPr>
        <p:blipFill>
          <a:blip r:embed="rId3"/>
          <a:stretch>
            <a:fillRect/>
          </a:stretch>
        </p:blipFill>
        <p:spPr>
          <a:xfrm>
            <a:off x="25839" y="475847"/>
            <a:ext cx="9244270" cy="2893921"/>
          </a:xfrm>
          <a:prstGeom prst="rect">
            <a:avLst/>
          </a:prstGeom>
        </p:spPr>
      </p:pic>
      <p:sp>
        <p:nvSpPr>
          <p:cNvPr id="3" name="文本框 2">
            <a:extLst>
              <a:ext uri="{FF2B5EF4-FFF2-40B4-BE49-F238E27FC236}">
                <a16:creationId xmlns:a16="http://schemas.microsoft.com/office/drawing/2014/main" id="{66181713-6317-194F-FD80-25B0CE7ED50A}"/>
              </a:ext>
            </a:extLst>
          </p:cNvPr>
          <p:cNvSpPr txBox="1"/>
          <p:nvPr/>
        </p:nvSpPr>
        <p:spPr>
          <a:xfrm>
            <a:off x="-1" y="53968"/>
            <a:ext cx="8257828" cy="346249"/>
          </a:xfrm>
          <a:prstGeom prst="rect">
            <a:avLst/>
          </a:prstGeom>
          <a:noFill/>
        </p:spPr>
        <p:txBody>
          <a:bodyPr wrap="square" lIns="68580" tIns="34290" rIns="68580" bIns="34290" rtlCol="0">
            <a:spAutoFit/>
          </a:bodyPr>
          <a:lstStyle/>
          <a:p>
            <a:pPr marL="0" lvl="1"/>
            <a:r>
              <a:rPr lang="en-US" altLang="zh-CN" b="1" dirty="0">
                <a:solidFill>
                  <a:srgbClr val="414455"/>
                </a:solidFill>
                <a:latin typeface="微软雅黑" pitchFamily="34" charset="-122"/>
                <a:ea typeface="微软雅黑" pitchFamily="34" charset="-122"/>
              </a:rPr>
              <a:t>TO</a:t>
            </a:r>
            <a:r>
              <a:rPr lang="zh-CN" altLang="en-US" b="1" dirty="0">
                <a:solidFill>
                  <a:srgbClr val="414455"/>
                </a:solidFill>
                <a:latin typeface="微软雅黑" pitchFamily="34" charset="-122"/>
                <a:ea typeface="微软雅黑" pitchFamily="34" charset="-122"/>
              </a:rPr>
              <a:t> </a:t>
            </a:r>
            <a:r>
              <a:rPr lang="en-US" altLang="zh-CN" b="1" dirty="0">
                <a:solidFill>
                  <a:srgbClr val="414455"/>
                </a:solidFill>
                <a:latin typeface="微软雅黑" pitchFamily="34" charset="-122"/>
                <a:ea typeface="微软雅黑" pitchFamily="34" charset="-122"/>
              </a:rPr>
              <a:t>DO</a:t>
            </a:r>
            <a:r>
              <a:rPr lang="zh-CN" altLang="en-US" b="1" dirty="0">
                <a:solidFill>
                  <a:srgbClr val="414455"/>
                </a:solidFill>
                <a:latin typeface="微软雅黑" pitchFamily="34" charset="-122"/>
                <a:ea typeface="微软雅黑" pitchFamily="34" charset="-122"/>
              </a:rPr>
              <a:t> </a:t>
            </a:r>
            <a:r>
              <a:rPr lang="en-US" altLang="zh-CN" b="1" dirty="0">
                <a:solidFill>
                  <a:srgbClr val="414455"/>
                </a:solidFill>
                <a:latin typeface="微软雅黑" pitchFamily="34" charset="-122"/>
                <a:ea typeface="微软雅黑" pitchFamily="34" charset="-122"/>
              </a:rPr>
              <a:t>1 </a:t>
            </a:r>
            <a:r>
              <a:rPr lang="zh-CN" altLang="en-US" b="1" dirty="0">
                <a:solidFill>
                  <a:srgbClr val="414455"/>
                </a:solidFill>
                <a:latin typeface="微软雅黑" pitchFamily="34" charset="-122"/>
                <a:ea typeface="微软雅黑" pitchFamily="34" charset="-122"/>
              </a:rPr>
              <a:t>：</a:t>
            </a:r>
            <a:r>
              <a:rPr lang="en-US" altLang="zh-CN" b="1" dirty="0" err="1">
                <a:solidFill>
                  <a:srgbClr val="414455"/>
                </a:solidFill>
                <a:latin typeface="微软雅黑" pitchFamily="34" charset="-122"/>
                <a:ea typeface="微软雅黑" pitchFamily="34" charset="-122"/>
              </a:rPr>
              <a:t>IoV</a:t>
            </a:r>
            <a:r>
              <a:rPr lang="zh-CN" altLang="en-US" b="1" dirty="0">
                <a:solidFill>
                  <a:srgbClr val="414455"/>
                </a:solidFill>
                <a:latin typeface="微软雅黑" pitchFamily="34" charset="-122"/>
                <a:ea typeface="微软雅黑" pitchFamily="34" charset="-122"/>
              </a:rPr>
              <a:t>环境下电动汽车高效匿名认证方案</a:t>
            </a:r>
          </a:p>
        </p:txBody>
      </p:sp>
      <p:sp>
        <p:nvSpPr>
          <p:cNvPr id="6" name="文本框 5">
            <a:extLst>
              <a:ext uri="{FF2B5EF4-FFF2-40B4-BE49-F238E27FC236}">
                <a16:creationId xmlns:a16="http://schemas.microsoft.com/office/drawing/2014/main" id="{0D21E776-F607-87BC-0A24-4033E6E50E96}"/>
              </a:ext>
            </a:extLst>
          </p:cNvPr>
          <p:cNvSpPr txBox="1"/>
          <p:nvPr/>
        </p:nvSpPr>
        <p:spPr>
          <a:xfrm>
            <a:off x="9203614" y="600098"/>
            <a:ext cx="3032362" cy="2836674"/>
          </a:xfrm>
          <a:prstGeom prst="rect">
            <a:avLst/>
          </a:prstGeom>
          <a:noFill/>
        </p:spPr>
        <p:txBody>
          <a:bodyPr wrap="square">
            <a:spAutoFit/>
          </a:bodyPr>
          <a:lstStyle/>
          <a:p>
            <a:pPr>
              <a:lnSpc>
                <a:spcPct val="125000"/>
              </a:lnSpc>
            </a:pPr>
            <a:r>
              <a:rPr lang="zh-CN" altLang="en-US" b="1" dirty="0">
                <a:highlight>
                  <a:srgbClr val="FFFF00"/>
                </a:highlight>
              </a:rPr>
              <a:t>文献</a:t>
            </a:r>
            <a:r>
              <a:rPr lang="en-US" altLang="zh-CN" b="1" dirty="0">
                <a:highlight>
                  <a:srgbClr val="FFFF00"/>
                </a:highlight>
              </a:rPr>
              <a:t>[23] </a:t>
            </a:r>
            <a:r>
              <a:rPr lang="zh-CN" altLang="en-US" b="1" dirty="0">
                <a:highlight>
                  <a:srgbClr val="FFFF00"/>
                </a:highlight>
              </a:rPr>
              <a:t>贡献</a:t>
            </a:r>
            <a:r>
              <a:rPr lang="zh-CN" altLang="en-US" b="1" dirty="0"/>
              <a:t>：</a:t>
            </a:r>
            <a:r>
              <a:rPr lang="en-US" altLang="zh-CN" b="1" dirty="0"/>
              <a:t> </a:t>
            </a:r>
          </a:p>
          <a:p>
            <a:pPr marL="285750" indent="-285750">
              <a:lnSpc>
                <a:spcPct val="125000"/>
              </a:lnSpc>
              <a:buFont typeface="Arial" panose="020B0604020202020204" pitchFamily="34" charset="0"/>
              <a:buChar char="•"/>
            </a:pPr>
            <a:r>
              <a:rPr lang="zh-CN" altLang="en-US" dirty="0"/>
              <a:t>第一个发现并解决</a:t>
            </a:r>
            <a:r>
              <a:rPr lang="zh-CN" altLang="en-US" b="1" dirty="0"/>
              <a:t>匿名认证</a:t>
            </a:r>
            <a:r>
              <a:rPr lang="zh-CN" altLang="en-US" dirty="0"/>
              <a:t>的</a:t>
            </a:r>
            <a:r>
              <a:rPr lang="en-US" altLang="zh-CN" dirty="0"/>
              <a:t>EVs</a:t>
            </a:r>
            <a:r>
              <a:rPr lang="zh-CN" altLang="en-US" dirty="0"/>
              <a:t>充电调度系统的</a:t>
            </a:r>
            <a:r>
              <a:rPr lang="en-US" altLang="zh-CN" u="sng" dirty="0"/>
              <a:t>DoS</a:t>
            </a:r>
            <a:r>
              <a:rPr lang="zh-CN" altLang="en-US" u="sng" dirty="0"/>
              <a:t>攻击</a:t>
            </a:r>
            <a:r>
              <a:rPr lang="en-US" altLang="zh-CN" dirty="0"/>
              <a:t>  </a:t>
            </a:r>
          </a:p>
          <a:p>
            <a:pPr marL="285750" indent="-285750">
              <a:lnSpc>
                <a:spcPct val="125000"/>
              </a:lnSpc>
              <a:buFont typeface="Arial" panose="020B0604020202020204" pitchFamily="34" charset="0"/>
              <a:buChar char="•"/>
            </a:pPr>
            <a:r>
              <a:rPr lang="zh-CN" altLang="en-US" dirty="0"/>
              <a:t>提出新的匿名机制，确保</a:t>
            </a:r>
            <a:r>
              <a:rPr lang="en-US" altLang="zh-CN" dirty="0"/>
              <a:t>EVs</a:t>
            </a:r>
            <a:r>
              <a:rPr lang="zh-CN" altLang="en-US" dirty="0"/>
              <a:t>匿名，在恶意行为发生时</a:t>
            </a:r>
            <a:r>
              <a:rPr lang="zh-CN" altLang="en-US" b="1" dirty="0"/>
              <a:t>允许</a:t>
            </a:r>
            <a:r>
              <a:rPr lang="zh-CN" altLang="en-US" b="1" dirty="0">
                <a:solidFill>
                  <a:srgbClr val="FF0000"/>
                </a:solidFill>
              </a:rPr>
              <a:t>匿名撤销</a:t>
            </a:r>
            <a:endParaRPr lang="en-US" altLang="zh-CN" b="1" dirty="0">
              <a:solidFill>
                <a:srgbClr val="FF0000"/>
              </a:solidFill>
            </a:endParaRPr>
          </a:p>
          <a:p>
            <a:pPr>
              <a:lnSpc>
                <a:spcPct val="125000"/>
              </a:lnSpc>
            </a:pPr>
            <a:r>
              <a:rPr lang="zh-CN" altLang="en-US" dirty="0"/>
              <a:t>（基于盲签名机制 ）</a:t>
            </a:r>
            <a:endParaRPr lang="en-US" altLang="zh-CN" dirty="0"/>
          </a:p>
        </p:txBody>
      </p:sp>
      <p:sp>
        <p:nvSpPr>
          <p:cNvPr id="12" name="文本框 11">
            <a:extLst>
              <a:ext uri="{FF2B5EF4-FFF2-40B4-BE49-F238E27FC236}">
                <a16:creationId xmlns:a16="http://schemas.microsoft.com/office/drawing/2014/main" id="{FC7DFB96-B8B2-5D33-0745-33E8B454B65A}"/>
              </a:ext>
            </a:extLst>
          </p:cNvPr>
          <p:cNvSpPr txBox="1"/>
          <p:nvPr/>
        </p:nvSpPr>
        <p:spPr>
          <a:xfrm>
            <a:off x="9477696" y="5331701"/>
            <a:ext cx="2376264" cy="461665"/>
          </a:xfrm>
          <a:prstGeom prst="rect">
            <a:avLst/>
          </a:prstGeom>
          <a:noFill/>
        </p:spPr>
        <p:txBody>
          <a:bodyPr wrap="square" rtlCol="0">
            <a:spAutoFit/>
          </a:bodyPr>
          <a:lstStyle/>
          <a:p>
            <a:r>
              <a:rPr lang="zh-CN" altLang="en-US" sz="2400" b="1" dirty="0">
                <a:highlight>
                  <a:srgbClr val="FFFF00"/>
                </a:highlight>
              </a:rPr>
              <a:t>考虑匿名撤销</a:t>
            </a:r>
          </a:p>
        </p:txBody>
      </p:sp>
      <p:sp>
        <p:nvSpPr>
          <p:cNvPr id="4" name="文本框 3">
            <a:extLst>
              <a:ext uri="{FF2B5EF4-FFF2-40B4-BE49-F238E27FC236}">
                <a16:creationId xmlns:a16="http://schemas.microsoft.com/office/drawing/2014/main" id="{8B323839-0B76-52F3-B29C-286F2E9B5C98}"/>
              </a:ext>
            </a:extLst>
          </p:cNvPr>
          <p:cNvSpPr txBox="1"/>
          <p:nvPr/>
        </p:nvSpPr>
        <p:spPr>
          <a:xfrm>
            <a:off x="1812715" y="3916271"/>
            <a:ext cx="6445112" cy="923330"/>
          </a:xfrm>
          <a:prstGeom prst="rect">
            <a:avLst/>
          </a:prstGeom>
          <a:noFill/>
        </p:spPr>
        <p:txBody>
          <a:bodyPr wrap="square">
            <a:spAutoFit/>
          </a:bodyPr>
          <a:lstStyle/>
          <a:p>
            <a:pPr marL="342900" indent="-342900">
              <a:buAutoNum type="arabicPeriod"/>
            </a:pPr>
            <a:r>
              <a:rPr lang="zh-CN" altLang="en-US" dirty="0"/>
              <a:t>可向</a:t>
            </a:r>
            <a:r>
              <a:rPr lang="en-US" altLang="zh-CN" dirty="0"/>
              <a:t>RSU</a:t>
            </a:r>
            <a:r>
              <a:rPr lang="zh-CN" altLang="en-US" dirty="0"/>
              <a:t>发送大量伪造的</a:t>
            </a:r>
            <a:r>
              <a:rPr lang="en-US" altLang="zh-CN" dirty="0"/>
              <a:t>EV</a:t>
            </a:r>
            <a:r>
              <a:rPr lang="zh-CN" altLang="en-US" dirty="0"/>
              <a:t>请求，使资源被占用</a:t>
            </a:r>
            <a:endParaRPr lang="en-US" altLang="zh-CN" dirty="0"/>
          </a:p>
          <a:p>
            <a:pPr marL="742950" lvl="1" indent="-285750">
              <a:buFont typeface="Arial" panose="020B0604020202020204" pitchFamily="34" charset="0"/>
              <a:buChar char="•"/>
            </a:pPr>
            <a:r>
              <a:rPr lang="zh-CN" altLang="en-US" dirty="0"/>
              <a:t>受到</a:t>
            </a:r>
            <a:r>
              <a:rPr lang="en-US" altLang="zh-CN" b="1" dirty="0"/>
              <a:t>DoS</a:t>
            </a:r>
            <a:r>
              <a:rPr lang="zh-CN" altLang="en-US" b="1" dirty="0"/>
              <a:t>攻击</a:t>
            </a:r>
            <a:r>
              <a:rPr lang="zh-CN" altLang="en-US" dirty="0"/>
              <a:t>，可能无法及时响应合法</a:t>
            </a:r>
            <a:r>
              <a:rPr lang="en-US" altLang="zh-CN" dirty="0"/>
              <a:t>EV</a:t>
            </a:r>
            <a:r>
              <a:rPr lang="zh-CN" altLang="en-US" dirty="0"/>
              <a:t>的请求</a:t>
            </a:r>
            <a:endParaRPr lang="en-US" altLang="zh-CN" dirty="0"/>
          </a:p>
          <a:p>
            <a:pPr marL="742950" lvl="1" indent="-285750">
              <a:buFont typeface="Arial" panose="020B0604020202020204" pitchFamily="34" charset="0"/>
              <a:buChar char="•"/>
            </a:pPr>
            <a:r>
              <a:rPr lang="zh-CN" altLang="en-US" dirty="0"/>
              <a:t>导致延迟或服务中断</a:t>
            </a:r>
            <a:endParaRPr lang="en-US" altLang="zh-CN" dirty="0"/>
          </a:p>
        </p:txBody>
      </p:sp>
      <p:pic>
        <p:nvPicPr>
          <p:cNvPr id="2050" name="Picture 2" descr="Evil icon PNG and SVG Vector Free Download">
            <a:extLst>
              <a:ext uri="{FF2B5EF4-FFF2-40B4-BE49-F238E27FC236}">
                <a16:creationId xmlns:a16="http://schemas.microsoft.com/office/drawing/2014/main" id="{4AA9526E-8DEA-9E98-DDDF-49CAA282049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1379" y="4222303"/>
            <a:ext cx="899336" cy="965646"/>
          </a:xfrm>
          <a:prstGeom prst="rect">
            <a:avLst/>
          </a:prstGeom>
          <a:noFill/>
          <a:extLst>
            <a:ext uri="{909E8E84-426E-40DD-AFC4-6F175D3DCCD1}">
              <a14:hiddenFill xmlns:a14="http://schemas.microsoft.com/office/drawing/2010/main">
                <a:solidFill>
                  <a:srgbClr val="FFFFFF"/>
                </a:solidFill>
              </a14:hiddenFill>
            </a:ext>
          </a:extLst>
        </p:spPr>
      </p:pic>
      <p:sp>
        <p:nvSpPr>
          <p:cNvPr id="17" name="文本框 16">
            <a:extLst>
              <a:ext uri="{FF2B5EF4-FFF2-40B4-BE49-F238E27FC236}">
                <a16:creationId xmlns:a16="http://schemas.microsoft.com/office/drawing/2014/main" id="{7AB2C6E4-500C-A3C3-5830-FF261C76A886}"/>
              </a:ext>
            </a:extLst>
          </p:cNvPr>
          <p:cNvSpPr txBox="1"/>
          <p:nvPr/>
        </p:nvSpPr>
        <p:spPr>
          <a:xfrm>
            <a:off x="150816" y="5299756"/>
            <a:ext cx="1224136" cy="369332"/>
          </a:xfrm>
          <a:prstGeom prst="rect">
            <a:avLst/>
          </a:prstGeom>
          <a:noFill/>
        </p:spPr>
        <p:txBody>
          <a:bodyPr wrap="square">
            <a:spAutoFit/>
          </a:bodyPr>
          <a:lstStyle/>
          <a:p>
            <a:r>
              <a:rPr lang="en-US" altLang="zh-CN" dirty="0"/>
              <a:t>Adversary</a:t>
            </a:r>
            <a:endParaRPr lang="zh-CN" altLang="en-US" dirty="0"/>
          </a:p>
        </p:txBody>
      </p:sp>
      <p:sp>
        <p:nvSpPr>
          <p:cNvPr id="19" name="文本框 18">
            <a:extLst>
              <a:ext uri="{FF2B5EF4-FFF2-40B4-BE49-F238E27FC236}">
                <a16:creationId xmlns:a16="http://schemas.microsoft.com/office/drawing/2014/main" id="{D7021057-9D3E-43FB-708C-661E4827EC92}"/>
              </a:ext>
            </a:extLst>
          </p:cNvPr>
          <p:cNvSpPr txBox="1"/>
          <p:nvPr/>
        </p:nvSpPr>
        <p:spPr>
          <a:xfrm>
            <a:off x="1831492" y="5216268"/>
            <a:ext cx="7369881" cy="646331"/>
          </a:xfrm>
          <a:prstGeom prst="rect">
            <a:avLst/>
          </a:prstGeom>
          <a:noFill/>
        </p:spPr>
        <p:txBody>
          <a:bodyPr wrap="square">
            <a:spAutoFit/>
          </a:bodyPr>
          <a:lstStyle/>
          <a:p>
            <a:r>
              <a:rPr lang="en-US" altLang="zh-CN" dirty="0"/>
              <a:t>2. </a:t>
            </a:r>
            <a:r>
              <a:rPr lang="zh-CN" altLang="en-US" dirty="0"/>
              <a:t>可向</a:t>
            </a:r>
            <a:r>
              <a:rPr lang="en-US" altLang="zh-CN" dirty="0"/>
              <a:t>EV</a:t>
            </a:r>
            <a:r>
              <a:rPr lang="zh-CN" altLang="en-US" dirty="0"/>
              <a:t>发起大量虚假请求或无用数据，使通信模块和计算资源耗尽</a:t>
            </a:r>
            <a:endParaRPr lang="en-US" altLang="zh-CN" dirty="0"/>
          </a:p>
          <a:p>
            <a:pPr marL="742950" lvl="1" indent="-285750">
              <a:buFont typeface="Arial" panose="020B0604020202020204" pitchFamily="34" charset="0"/>
              <a:buChar char="•"/>
            </a:pPr>
            <a:r>
              <a:rPr lang="en-US" altLang="zh-CN" dirty="0"/>
              <a:t>EV</a:t>
            </a:r>
            <a:r>
              <a:rPr lang="zh-CN" altLang="en-US" dirty="0"/>
              <a:t>无法与</a:t>
            </a:r>
            <a:r>
              <a:rPr lang="en-US" altLang="zh-CN" dirty="0"/>
              <a:t>RSU</a:t>
            </a:r>
            <a:r>
              <a:rPr lang="zh-CN" altLang="en-US" dirty="0"/>
              <a:t>或其他车辆正常通信</a:t>
            </a:r>
          </a:p>
        </p:txBody>
      </p:sp>
      <p:sp>
        <p:nvSpPr>
          <p:cNvPr id="20" name="左大括号 19">
            <a:extLst>
              <a:ext uri="{FF2B5EF4-FFF2-40B4-BE49-F238E27FC236}">
                <a16:creationId xmlns:a16="http://schemas.microsoft.com/office/drawing/2014/main" id="{1C58741E-707A-E07D-BEB7-404AB5FB82C4}"/>
              </a:ext>
            </a:extLst>
          </p:cNvPr>
          <p:cNvSpPr/>
          <p:nvPr/>
        </p:nvSpPr>
        <p:spPr>
          <a:xfrm>
            <a:off x="1409412" y="4014314"/>
            <a:ext cx="330412" cy="1428836"/>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箭头: 右 22">
            <a:extLst>
              <a:ext uri="{FF2B5EF4-FFF2-40B4-BE49-F238E27FC236}">
                <a16:creationId xmlns:a16="http://schemas.microsoft.com/office/drawing/2014/main" id="{AA9C7A2D-1A04-F440-B69C-D8DEE2B3E25E}"/>
              </a:ext>
            </a:extLst>
          </p:cNvPr>
          <p:cNvSpPr/>
          <p:nvPr/>
        </p:nvSpPr>
        <p:spPr>
          <a:xfrm>
            <a:off x="7897787" y="4398572"/>
            <a:ext cx="1206275" cy="36933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a:extLst>
              <a:ext uri="{FF2B5EF4-FFF2-40B4-BE49-F238E27FC236}">
                <a16:creationId xmlns:a16="http://schemas.microsoft.com/office/drawing/2014/main" id="{E139D031-2222-86AC-3B3C-26DDB1973A34}"/>
              </a:ext>
            </a:extLst>
          </p:cNvPr>
          <p:cNvSpPr txBox="1"/>
          <p:nvPr/>
        </p:nvSpPr>
        <p:spPr>
          <a:xfrm>
            <a:off x="9400501" y="4414080"/>
            <a:ext cx="2562703" cy="369332"/>
          </a:xfrm>
          <a:prstGeom prst="rect">
            <a:avLst/>
          </a:prstGeom>
          <a:noFill/>
        </p:spPr>
        <p:txBody>
          <a:bodyPr wrap="square" rtlCol="0">
            <a:spAutoFit/>
          </a:bodyPr>
          <a:lstStyle/>
          <a:p>
            <a:r>
              <a:rPr lang="zh-CN" altLang="en-US" b="1" dirty="0"/>
              <a:t>严重影响</a:t>
            </a:r>
            <a:r>
              <a:rPr lang="en-US" altLang="zh-CN" b="1" dirty="0"/>
              <a:t>V2V</a:t>
            </a:r>
            <a:r>
              <a:rPr lang="zh-CN" altLang="en-US" b="1" dirty="0"/>
              <a:t>交易流程</a:t>
            </a:r>
          </a:p>
        </p:txBody>
      </p:sp>
    </p:spTree>
    <p:extLst>
      <p:ext uri="{BB962C8B-B14F-4D97-AF65-F5344CB8AC3E}">
        <p14:creationId xmlns:p14="http://schemas.microsoft.com/office/powerpoint/2010/main" val="129372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4" grpId="0"/>
      <p:bldP spid="17" grpId="0"/>
      <p:bldP spid="19" grpId="0"/>
      <p:bldP spid="20" grpId="0" animBg="1"/>
      <p:bldP spid="23" grpId="0" animBg="1"/>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D6118-0488-5E36-ECC4-EE8836CD7845}"/>
            </a:ext>
          </a:extLst>
        </p:cNvPr>
        <p:cNvGrpSpPr/>
        <p:nvPr/>
      </p:nvGrpSpPr>
      <p:grpSpPr>
        <a:xfrm>
          <a:off x="0" y="0"/>
          <a:ext cx="0" cy="0"/>
          <a:chOff x="0" y="0"/>
          <a:chExt cx="0" cy="0"/>
        </a:xfrm>
      </p:grpSpPr>
      <p:pic>
        <p:nvPicPr>
          <p:cNvPr id="5" name="图片 4">
            <a:extLst>
              <a:ext uri="{FF2B5EF4-FFF2-40B4-BE49-F238E27FC236}">
                <a16:creationId xmlns:a16="http://schemas.microsoft.com/office/drawing/2014/main" id="{90F64108-9780-0825-E5C4-610827ADE030}"/>
              </a:ext>
            </a:extLst>
          </p:cNvPr>
          <p:cNvPicPr>
            <a:picLocks noChangeAspect="1"/>
          </p:cNvPicPr>
          <p:nvPr/>
        </p:nvPicPr>
        <p:blipFill>
          <a:blip r:embed="rId2"/>
          <a:stretch>
            <a:fillRect/>
          </a:stretch>
        </p:blipFill>
        <p:spPr>
          <a:xfrm>
            <a:off x="-28961" y="512801"/>
            <a:ext cx="5530421" cy="4410335"/>
          </a:xfrm>
          <a:prstGeom prst="rect">
            <a:avLst/>
          </a:prstGeom>
        </p:spPr>
      </p:pic>
      <p:sp>
        <p:nvSpPr>
          <p:cNvPr id="8" name="文本框 7">
            <a:extLst>
              <a:ext uri="{FF2B5EF4-FFF2-40B4-BE49-F238E27FC236}">
                <a16:creationId xmlns:a16="http://schemas.microsoft.com/office/drawing/2014/main" id="{D984B9A8-28A6-5D49-2C65-3ED4F526B6F0}"/>
              </a:ext>
            </a:extLst>
          </p:cNvPr>
          <p:cNvSpPr txBox="1"/>
          <p:nvPr/>
        </p:nvSpPr>
        <p:spPr>
          <a:xfrm>
            <a:off x="-28961" y="5861966"/>
            <a:ext cx="12015230" cy="1015663"/>
          </a:xfrm>
          <a:prstGeom prst="rect">
            <a:avLst/>
          </a:prstGeom>
          <a:noFill/>
        </p:spPr>
        <p:txBody>
          <a:bodyPr wrap="square" rtlCol="0">
            <a:spAutoFit/>
          </a:bodyPr>
          <a:lstStyle/>
          <a:p>
            <a:r>
              <a:rPr lang="en-US" altLang="zh-CN" sz="1200" dirty="0">
                <a:latin typeface="Times New Roman" panose="02020603050405020304" pitchFamily="18" charset="0"/>
                <a:cs typeface="Times New Roman" panose="02020603050405020304" pitchFamily="18" charset="0"/>
              </a:rPr>
              <a:t>[24] A. Iqbal, A. S. </a:t>
            </a:r>
            <a:r>
              <a:rPr lang="en-US" altLang="zh-CN" sz="1200" dirty="0" err="1">
                <a:latin typeface="Times New Roman" panose="02020603050405020304" pitchFamily="18" charset="0"/>
                <a:cs typeface="Times New Roman" panose="02020603050405020304" pitchFamily="18" charset="0"/>
              </a:rPr>
              <a:t>Rajasekaran</a:t>
            </a:r>
            <a:r>
              <a:rPr lang="en-US" altLang="zh-CN" sz="1200" dirty="0">
                <a:latin typeface="Times New Roman" panose="02020603050405020304" pitchFamily="18" charset="0"/>
                <a:cs typeface="Times New Roman" panose="02020603050405020304" pitchFamily="18" charset="0"/>
              </a:rPr>
              <a:t>, G. S. Nikhil and M. </a:t>
            </a:r>
            <a:r>
              <a:rPr lang="en-US" altLang="zh-CN" sz="1200" dirty="0" err="1">
                <a:latin typeface="Times New Roman" panose="02020603050405020304" pitchFamily="18" charset="0"/>
                <a:cs typeface="Times New Roman" panose="02020603050405020304" pitchFamily="18" charset="0"/>
              </a:rPr>
              <a:t>Azees</a:t>
            </a:r>
            <a:r>
              <a:rPr lang="en-US" altLang="zh-CN" sz="1200" dirty="0">
                <a:latin typeface="Times New Roman" panose="02020603050405020304" pitchFamily="18" charset="0"/>
                <a:cs typeface="Times New Roman" panose="02020603050405020304" pitchFamily="18" charset="0"/>
              </a:rPr>
              <a:t>, "A Secure and Decentralized Blockchain Based EV Energy Trading Model Using Smart Contract in V2G Network," in IEEE Access, vol. 9, pp. 75761-75777, 2021, </a:t>
            </a:r>
            <a:r>
              <a:rPr lang="en-US" altLang="zh-CN" sz="1200" dirty="0" err="1">
                <a:latin typeface="Times New Roman" panose="02020603050405020304" pitchFamily="18" charset="0"/>
                <a:cs typeface="Times New Roman" panose="02020603050405020304" pitchFamily="18" charset="0"/>
              </a:rPr>
              <a:t>doi</a:t>
            </a:r>
            <a:r>
              <a:rPr lang="en-US" altLang="zh-CN" sz="1200" dirty="0">
                <a:latin typeface="Times New Roman" panose="02020603050405020304" pitchFamily="18" charset="0"/>
                <a:cs typeface="Times New Roman" panose="02020603050405020304" pitchFamily="18" charset="0"/>
              </a:rPr>
              <a:t>: 10.1109/ACCESS.2021.3081506</a:t>
            </a:r>
          </a:p>
          <a:p>
            <a:r>
              <a:rPr lang="en-US" altLang="zh-CN" sz="1200" dirty="0">
                <a:latin typeface="Times New Roman" panose="02020603050405020304" pitchFamily="18" charset="0"/>
                <a:cs typeface="Times New Roman" panose="02020603050405020304" pitchFamily="18" charset="0"/>
              </a:rPr>
              <a:t>[25] Guo, C., Jiang, X., Choo, K. K. R., Tang, X., &amp; Zhang, J. (2020). Lightweight privacy preserving data aggregation with batch verification for smart grid. Future Generation Computer Systems, 112, 512-523.</a:t>
            </a:r>
          </a:p>
          <a:p>
            <a:r>
              <a:rPr lang="en-US" altLang="zh-CN" sz="1200" dirty="0">
                <a:latin typeface="Times New Roman" panose="02020603050405020304" pitchFamily="18" charset="0"/>
                <a:cs typeface="Times New Roman" panose="02020603050405020304" pitchFamily="18" charset="0"/>
              </a:rPr>
              <a:t>[26] </a:t>
            </a:r>
            <a:r>
              <a:rPr lang="en-US" altLang="zh-CN" sz="1200" dirty="0" err="1">
                <a:latin typeface="Times New Roman" panose="02020603050405020304" pitchFamily="18" charset="0"/>
                <a:cs typeface="Times New Roman" panose="02020603050405020304" pitchFamily="18" charset="0"/>
              </a:rPr>
              <a:t>Yucel</a:t>
            </a:r>
            <a:r>
              <a:rPr lang="en-US" altLang="zh-CN" sz="1200" dirty="0">
                <a:latin typeface="Times New Roman" panose="02020603050405020304" pitchFamily="18" charset="0"/>
                <a:cs typeface="Times New Roman" panose="02020603050405020304" pitchFamily="18" charset="0"/>
              </a:rPr>
              <a:t> F, </a:t>
            </a:r>
            <a:r>
              <a:rPr lang="en-US" altLang="zh-CN" sz="1200" dirty="0" err="1">
                <a:latin typeface="Times New Roman" panose="02020603050405020304" pitchFamily="18" charset="0"/>
                <a:cs typeface="Times New Roman" panose="02020603050405020304" pitchFamily="18" charset="0"/>
              </a:rPr>
              <a:t>Akkaya</a:t>
            </a:r>
            <a:r>
              <a:rPr lang="en-US" altLang="zh-CN" sz="1200" dirty="0">
                <a:latin typeface="Times New Roman" panose="02020603050405020304" pitchFamily="18" charset="0"/>
                <a:cs typeface="Times New Roman" panose="02020603050405020304" pitchFamily="18" charset="0"/>
              </a:rPr>
              <a:t> K, Bulut E. Efficient and privacy preserving supplier matching for electric vehicle charging[J]. Ad Hoc Networks, 2019, 90: 101730.</a:t>
            </a:r>
          </a:p>
        </p:txBody>
      </p:sp>
      <p:sp>
        <p:nvSpPr>
          <p:cNvPr id="9" name="文本框 8">
            <a:extLst>
              <a:ext uri="{FF2B5EF4-FFF2-40B4-BE49-F238E27FC236}">
                <a16:creationId xmlns:a16="http://schemas.microsoft.com/office/drawing/2014/main" id="{8F26B38E-BD3D-5B57-4FCE-9487120C2895}"/>
              </a:ext>
            </a:extLst>
          </p:cNvPr>
          <p:cNvSpPr txBox="1"/>
          <p:nvPr/>
        </p:nvSpPr>
        <p:spPr>
          <a:xfrm>
            <a:off x="126296" y="4954667"/>
            <a:ext cx="1728192" cy="369332"/>
          </a:xfrm>
          <a:prstGeom prst="rect">
            <a:avLst/>
          </a:prstGeom>
          <a:noFill/>
        </p:spPr>
        <p:txBody>
          <a:bodyPr wrap="square" rtlCol="0">
            <a:spAutoFit/>
          </a:bodyPr>
          <a:lstStyle/>
          <a:p>
            <a:r>
              <a:rPr lang="zh-CN" altLang="en-US" dirty="0"/>
              <a:t>来自</a:t>
            </a:r>
            <a:r>
              <a:rPr lang="en-US" altLang="zh-CN" dirty="0"/>
              <a:t>[24]</a:t>
            </a:r>
            <a:endParaRPr lang="zh-CN" altLang="en-US" dirty="0"/>
          </a:p>
        </p:txBody>
      </p:sp>
      <p:cxnSp>
        <p:nvCxnSpPr>
          <p:cNvPr id="2" name="直接连接符 1">
            <a:extLst>
              <a:ext uri="{FF2B5EF4-FFF2-40B4-BE49-F238E27FC236}">
                <a16:creationId xmlns:a16="http://schemas.microsoft.com/office/drawing/2014/main" id="{52C61CD8-E2FC-2CFD-071B-7CF8F6DBD4FF}"/>
              </a:ext>
            </a:extLst>
          </p:cNvPr>
          <p:cNvCxnSpPr>
            <a:cxnSpLocks/>
          </p:cNvCxnSpPr>
          <p:nvPr/>
        </p:nvCxnSpPr>
        <p:spPr>
          <a:xfrm flipV="1">
            <a:off x="13921" y="400217"/>
            <a:ext cx="12146259" cy="4502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a16="http://schemas.microsoft.com/office/drawing/2014/main" id="{5223D691-B2E6-1884-75A6-80624BED9BC1}"/>
              </a:ext>
            </a:extLst>
          </p:cNvPr>
          <p:cNvSpPr txBox="1"/>
          <p:nvPr/>
        </p:nvSpPr>
        <p:spPr>
          <a:xfrm>
            <a:off x="5573266" y="2330921"/>
            <a:ext cx="6495082" cy="3178434"/>
          </a:xfrm>
          <a:prstGeom prst="rect">
            <a:avLst/>
          </a:prstGeom>
          <a:noFill/>
        </p:spPr>
        <p:txBody>
          <a:bodyPr wrap="square">
            <a:spAutoFit/>
          </a:bodyPr>
          <a:lstStyle/>
          <a:p>
            <a:pPr indent="457200">
              <a:lnSpc>
                <a:spcPct val="125000"/>
              </a:lnSpc>
            </a:pPr>
            <a:r>
              <a:rPr lang="zh-CN" altLang="zh-CN" b="1" dirty="0">
                <a:latin typeface="Calibri" panose="020F0502020204030204" pitchFamily="34" charset="0"/>
                <a:cs typeface="Times New Roman" panose="02020603050405020304" pitchFamily="18" charset="0"/>
              </a:rPr>
              <a:t>单个</a:t>
            </a:r>
            <a:r>
              <a:rPr lang="en-US" altLang="zh-CN" b="1" dirty="0">
                <a:latin typeface="Calibri" panose="020F0502020204030204" pitchFamily="34" charset="0"/>
                <a:cs typeface="Times New Roman" panose="02020603050405020304" pitchFamily="18" charset="0"/>
              </a:rPr>
              <a:t>EVs</a:t>
            </a:r>
            <a:r>
              <a:rPr lang="zh-CN" altLang="zh-CN" b="1" dirty="0">
                <a:latin typeface="Calibri" panose="020F0502020204030204" pitchFamily="34" charset="0"/>
                <a:cs typeface="Times New Roman" panose="02020603050405020304" pitchFamily="18" charset="0"/>
              </a:rPr>
              <a:t>的电力数据信息</a:t>
            </a:r>
            <a:r>
              <a:rPr lang="zh-CN" altLang="en-US" b="1" dirty="0">
                <a:latin typeface="Calibri" panose="020F0502020204030204" pitchFamily="34" charset="0"/>
                <a:cs typeface="Times New Roman" panose="02020603050405020304" pitchFamily="18" charset="0"/>
              </a:rPr>
              <a:t>可能</a:t>
            </a:r>
            <a:r>
              <a:rPr lang="zh-CN" altLang="zh-CN" b="1" dirty="0">
                <a:latin typeface="Calibri" panose="020F0502020204030204" pitchFamily="34" charset="0"/>
                <a:cs typeface="Times New Roman" panose="02020603050405020304" pitchFamily="18" charset="0"/>
              </a:rPr>
              <a:t>包含该用户的隐私信息</a:t>
            </a:r>
            <a:r>
              <a:rPr lang="zh-CN" altLang="zh-CN" dirty="0">
                <a:latin typeface="Calibri" panose="020F0502020204030204" pitchFamily="34" charset="0"/>
                <a:cs typeface="Times New Roman" panose="02020603050405020304" pitchFamily="18" charset="0"/>
              </a:rPr>
              <a:t>，比如位置、车主姓名、</a:t>
            </a:r>
            <a:r>
              <a:rPr lang="zh-CN" altLang="en-US" dirty="0">
                <a:latin typeface="Calibri" panose="020F0502020204030204" pitchFamily="34" charset="0"/>
                <a:cs typeface="Times New Roman" panose="02020603050405020304" pitchFamily="18" charset="0"/>
              </a:rPr>
              <a:t>习惯信息</a:t>
            </a:r>
            <a:r>
              <a:rPr lang="zh-CN" altLang="zh-CN" dirty="0">
                <a:latin typeface="Calibri" panose="020F0502020204030204" pitchFamily="34" charset="0"/>
                <a:cs typeface="Times New Roman" panose="02020603050405020304" pitchFamily="18" charset="0"/>
              </a:rPr>
              <a:t>等</a:t>
            </a:r>
            <a:r>
              <a:rPr lang="en-US" altLang="zh-CN" dirty="0">
                <a:latin typeface="Calibri" panose="020F0502020204030204" pitchFamily="34" charset="0"/>
                <a:cs typeface="Times New Roman" panose="02020603050405020304" pitchFamily="18" charset="0"/>
              </a:rPr>
              <a:t>[26]</a:t>
            </a:r>
            <a:r>
              <a:rPr lang="zh-CN" altLang="en-US" dirty="0">
                <a:latin typeface="Calibri" panose="020F0502020204030204" pitchFamily="34" charset="0"/>
                <a:cs typeface="Times New Roman" panose="02020603050405020304" pitchFamily="18" charset="0"/>
              </a:rPr>
              <a:t>。</a:t>
            </a:r>
            <a:r>
              <a:rPr lang="zh-CN" altLang="en-US" b="1" dirty="0">
                <a:solidFill>
                  <a:srgbClr val="FF0000"/>
                </a:solidFill>
              </a:rPr>
              <a:t>采用聚合方案</a:t>
            </a:r>
            <a:r>
              <a:rPr lang="zh-CN" altLang="en-US" dirty="0"/>
              <a:t>汇总某个区域</a:t>
            </a:r>
            <a:r>
              <a:rPr lang="en-US" altLang="zh-CN" dirty="0"/>
              <a:t>EVs</a:t>
            </a:r>
            <a:r>
              <a:rPr lang="zh-CN" altLang="en-US" dirty="0"/>
              <a:t>充放电的相关信息，受信任的第三方对数据进行聚合并将其发送给控制中心，控制中心根据聚合的数据来制定相关策略进行</a:t>
            </a:r>
            <a:r>
              <a:rPr lang="en-US" altLang="zh-CN" dirty="0"/>
              <a:t>V2V </a:t>
            </a:r>
            <a:r>
              <a:rPr lang="zh-CN" altLang="en-US" dirty="0"/>
              <a:t>匹配</a:t>
            </a:r>
            <a:endParaRPr lang="en-US" altLang="zh-CN" dirty="0"/>
          </a:p>
          <a:p>
            <a:pPr indent="457200">
              <a:lnSpc>
                <a:spcPct val="125000"/>
              </a:lnSpc>
            </a:pPr>
            <a:endParaRPr lang="en-US" altLang="zh-CN" dirty="0"/>
          </a:p>
          <a:p>
            <a:pPr indent="457200">
              <a:lnSpc>
                <a:spcPct val="125000"/>
              </a:lnSpc>
            </a:pPr>
            <a:r>
              <a:rPr lang="zh-CN" altLang="en-US" dirty="0"/>
              <a:t>通过聚合数据而无法获得单个</a:t>
            </a:r>
            <a:r>
              <a:rPr lang="en-US" altLang="zh-CN" dirty="0"/>
              <a:t>EVs</a:t>
            </a:r>
            <a:r>
              <a:rPr lang="zh-CN" altLang="en-US" dirty="0"/>
              <a:t>用户的用电数据，在不泄露</a:t>
            </a:r>
            <a:r>
              <a:rPr lang="en-US" altLang="zh-CN" dirty="0"/>
              <a:t>EVs</a:t>
            </a:r>
            <a:r>
              <a:rPr lang="zh-CN" altLang="en-US" dirty="0"/>
              <a:t>用户隐私信息的情况下收集充放电数据</a:t>
            </a:r>
            <a:endParaRPr lang="en-US" altLang="zh-CN" dirty="0"/>
          </a:p>
          <a:p>
            <a:pPr indent="457200">
              <a:lnSpc>
                <a:spcPct val="125000"/>
              </a:lnSpc>
            </a:pPr>
            <a:r>
              <a:rPr lang="zh-CN" altLang="en-US" b="1" dirty="0"/>
              <a:t>因此可防止</a:t>
            </a:r>
            <a:r>
              <a:rPr lang="en-US" altLang="zh-CN" b="1" dirty="0"/>
              <a:t>EVs</a:t>
            </a:r>
            <a:r>
              <a:rPr lang="zh-CN" altLang="en-US" b="1" dirty="0"/>
              <a:t>敏感信息泄露给恶意攻击者，从而保护隐私</a:t>
            </a:r>
          </a:p>
        </p:txBody>
      </p:sp>
      <p:sp>
        <p:nvSpPr>
          <p:cNvPr id="12" name="文本框 11">
            <a:extLst>
              <a:ext uri="{FF2B5EF4-FFF2-40B4-BE49-F238E27FC236}">
                <a16:creationId xmlns:a16="http://schemas.microsoft.com/office/drawing/2014/main" id="{905BC47F-E50F-9E37-D896-87CF9390B7E2}"/>
              </a:ext>
            </a:extLst>
          </p:cNvPr>
          <p:cNvSpPr txBox="1"/>
          <p:nvPr/>
        </p:nvSpPr>
        <p:spPr>
          <a:xfrm>
            <a:off x="5573266" y="601536"/>
            <a:ext cx="6413003" cy="1447191"/>
          </a:xfrm>
          <a:prstGeom prst="rect">
            <a:avLst/>
          </a:prstGeom>
          <a:noFill/>
        </p:spPr>
        <p:txBody>
          <a:bodyPr wrap="square">
            <a:spAutoFit/>
          </a:bodyPr>
          <a:lstStyle/>
          <a:p>
            <a:pPr indent="457200">
              <a:lnSpc>
                <a:spcPct val="125000"/>
              </a:lnSpc>
            </a:pPr>
            <a:r>
              <a:rPr lang="zh-CN" altLang="zh-CN" dirty="0"/>
              <a:t>数据传输过程中使用</a:t>
            </a:r>
            <a:r>
              <a:rPr lang="zh-CN" altLang="zh-CN" b="1" u="sng" dirty="0"/>
              <a:t>数字签名和加密结合</a:t>
            </a:r>
            <a:r>
              <a:rPr lang="en-US" altLang="zh-CN" b="1" u="sng" dirty="0"/>
              <a:t>(</a:t>
            </a:r>
            <a:r>
              <a:rPr lang="zh-CN" altLang="zh-CN" b="1" dirty="0">
                <a:solidFill>
                  <a:srgbClr val="FF0000"/>
                </a:solidFill>
              </a:rPr>
              <a:t>签密</a:t>
            </a:r>
            <a:r>
              <a:rPr lang="en-US" altLang="zh-CN" b="1" u="sng" dirty="0"/>
              <a:t>)</a:t>
            </a:r>
            <a:r>
              <a:rPr lang="zh-CN" altLang="zh-CN" b="1" dirty="0"/>
              <a:t>的形式对数据进行保护</a:t>
            </a:r>
            <a:r>
              <a:rPr lang="zh-CN" altLang="zh-CN" dirty="0"/>
              <a:t>，安全性和效率上均可达到更优效果</a:t>
            </a:r>
            <a:endParaRPr lang="en-US" altLang="zh-CN" b="1" dirty="0">
              <a:solidFill>
                <a:srgbClr val="FF0000"/>
              </a:solidFill>
            </a:endParaRPr>
          </a:p>
          <a:p>
            <a:pPr indent="457200">
              <a:lnSpc>
                <a:spcPct val="125000"/>
              </a:lnSpc>
            </a:pPr>
            <a:r>
              <a:rPr lang="zh-CN" altLang="en-US" b="1" dirty="0">
                <a:solidFill>
                  <a:srgbClr val="FF0000"/>
                </a:solidFill>
              </a:rPr>
              <a:t>数据聚合技术</a:t>
            </a:r>
            <a:r>
              <a:rPr lang="zh-CN" altLang="en-US" dirty="0"/>
              <a:t>是一种收集、合并来自不同数据源的技术，可保护用户的隐私安全，在隐私保护中起重要作用</a:t>
            </a:r>
            <a:r>
              <a:rPr lang="en-US" altLang="zh-CN" dirty="0"/>
              <a:t>[25].</a:t>
            </a:r>
          </a:p>
        </p:txBody>
      </p:sp>
      <p:sp>
        <p:nvSpPr>
          <p:cNvPr id="13" name="文本框 12">
            <a:extLst>
              <a:ext uri="{FF2B5EF4-FFF2-40B4-BE49-F238E27FC236}">
                <a16:creationId xmlns:a16="http://schemas.microsoft.com/office/drawing/2014/main" id="{FECF4542-4F84-12F7-D87D-EA7D52114D0B}"/>
              </a:ext>
            </a:extLst>
          </p:cNvPr>
          <p:cNvSpPr txBox="1"/>
          <p:nvPr/>
        </p:nvSpPr>
        <p:spPr>
          <a:xfrm>
            <a:off x="1567455" y="5247745"/>
            <a:ext cx="4388496" cy="523220"/>
          </a:xfrm>
          <a:prstGeom prst="rect">
            <a:avLst/>
          </a:prstGeom>
          <a:noFill/>
        </p:spPr>
        <p:txBody>
          <a:bodyPr wrap="square" rtlCol="0">
            <a:spAutoFit/>
          </a:bodyPr>
          <a:lstStyle/>
          <a:p>
            <a:r>
              <a:rPr lang="zh-CN" altLang="en-US" sz="2800" b="1" dirty="0">
                <a:highlight>
                  <a:srgbClr val="FFFF00"/>
                </a:highlight>
              </a:rPr>
              <a:t>考虑数据聚合技术 </a:t>
            </a:r>
            <a:r>
              <a:rPr lang="en-US" altLang="zh-CN" sz="2800" b="1" dirty="0">
                <a:highlight>
                  <a:srgbClr val="FFFF00"/>
                </a:highlight>
              </a:rPr>
              <a:t>+ </a:t>
            </a:r>
            <a:r>
              <a:rPr lang="zh-CN" altLang="en-US" sz="2800" b="1" dirty="0">
                <a:highlight>
                  <a:srgbClr val="FFFF00"/>
                </a:highlight>
              </a:rPr>
              <a:t>签密</a:t>
            </a:r>
          </a:p>
        </p:txBody>
      </p:sp>
      <p:sp>
        <p:nvSpPr>
          <p:cNvPr id="14" name="文本框 13">
            <a:extLst>
              <a:ext uri="{FF2B5EF4-FFF2-40B4-BE49-F238E27FC236}">
                <a16:creationId xmlns:a16="http://schemas.microsoft.com/office/drawing/2014/main" id="{9B508B24-37E8-4B59-3BF8-6CD9EF5F902A}"/>
              </a:ext>
            </a:extLst>
          </p:cNvPr>
          <p:cNvSpPr txBox="1"/>
          <p:nvPr/>
        </p:nvSpPr>
        <p:spPr>
          <a:xfrm>
            <a:off x="-1" y="53968"/>
            <a:ext cx="7753772" cy="346249"/>
          </a:xfrm>
          <a:prstGeom prst="rect">
            <a:avLst/>
          </a:prstGeom>
          <a:noFill/>
        </p:spPr>
        <p:txBody>
          <a:bodyPr wrap="square" lIns="68580" tIns="34290" rIns="68580" bIns="34290" rtlCol="0">
            <a:spAutoFit/>
          </a:bodyPr>
          <a:lstStyle/>
          <a:p>
            <a:pPr marL="0" lvl="1"/>
            <a:r>
              <a:rPr lang="en-US" altLang="zh-CN" b="1" dirty="0">
                <a:solidFill>
                  <a:srgbClr val="414455"/>
                </a:solidFill>
                <a:latin typeface="微软雅黑" pitchFamily="34" charset="-122"/>
                <a:ea typeface="微软雅黑" pitchFamily="34" charset="-122"/>
              </a:rPr>
              <a:t>TO</a:t>
            </a:r>
            <a:r>
              <a:rPr lang="zh-CN" altLang="en-US" b="1" dirty="0">
                <a:solidFill>
                  <a:srgbClr val="414455"/>
                </a:solidFill>
                <a:latin typeface="微软雅黑" pitchFamily="34" charset="-122"/>
                <a:ea typeface="微软雅黑" pitchFamily="34" charset="-122"/>
              </a:rPr>
              <a:t> </a:t>
            </a:r>
            <a:r>
              <a:rPr lang="en-US" altLang="zh-CN" b="1" dirty="0">
                <a:solidFill>
                  <a:srgbClr val="414455"/>
                </a:solidFill>
                <a:latin typeface="微软雅黑" pitchFamily="34" charset="-122"/>
                <a:ea typeface="微软雅黑" pitchFamily="34" charset="-122"/>
              </a:rPr>
              <a:t>DO</a:t>
            </a:r>
            <a:r>
              <a:rPr lang="zh-CN" altLang="en-US" b="1" dirty="0">
                <a:solidFill>
                  <a:srgbClr val="414455"/>
                </a:solidFill>
                <a:latin typeface="微软雅黑" pitchFamily="34" charset="-122"/>
                <a:ea typeface="微软雅黑" pitchFamily="34" charset="-122"/>
              </a:rPr>
              <a:t> </a:t>
            </a:r>
            <a:r>
              <a:rPr lang="en-US" altLang="zh-CN" b="1" dirty="0">
                <a:solidFill>
                  <a:srgbClr val="414455"/>
                </a:solidFill>
                <a:latin typeface="微软雅黑" pitchFamily="34" charset="-122"/>
                <a:ea typeface="微软雅黑" pitchFamily="34" charset="-122"/>
              </a:rPr>
              <a:t>2</a:t>
            </a:r>
            <a:r>
              <a:rPr lang="zh-CN" altLang="en-US" b="1" dirty="0">
                <a:solidFill>
                  <a:srgbClr val="414455"/>
                </a:solidFill>
                <a:latin typeface="微软雅黑" pitchFamily="34" charset="-122"/>
                <a:ea typeface="微软雅黑" pitchFamily="34" charset="-122"/>
              </a:rPr>
              <a:t>：</a:t>
            </a:r>
            <a:r>
              <a:rPr lang="en-US" altLang="zh-CN" b="1" dirty="0">
                <a:solidFill>
                  <a:srgbClr val="414455"/>
                </a:solidFill>
                <a:latin typeface="微软雅黑" pitchFamily="34" charset="-122"/>
                <a:ea typeface="微软雅黑" pitchFamily="34" charset="-122"/>
              </a:rPr>
              <a:t>V2V</a:t>
            </a:r>
            <a:r>
              <a:rPr lang="zh-CN" altLang="en-US" b="1" dirty="0">
                <a:solidFill>
                  <a:srgbClr val="414455"/>
                </a:solidFill>
                <a:latin typeface="微软雅黑" pitchFamily="34" charset="-122"/>
                <a:ea typeface="微软雅黑" pitchFamily="34" charset="-122"/>
              </a:rPr>
              <a:t>中基于无证书聚合签密可容错的数据隐私保护方案</a:t>
            </a:r>
          </a:p>
        </p:txBody>
      </p:sp>
    </p:spTree>
    <p:extLst>
      <p:ext uri="{BB962C8B-B14F-4D97-AF65-F5344CB8AC3E}">
        <p14:creationId xmlns:p14="http://schemas.microsoft.com/office/powerpoint/2010/main" val="3863061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F2DBAA2B-ECFC-E9C2-39C8-CE653D65CE2B}"/>
              </a:ext>
            </a:extLst>
          </p:cNvPr>
          <p:cNvSpPr txBox="1"/>
          <p:nvPr/>
        </p:nvSpPr>
        <p:spPr>
          <a:xfrm>
            <a:off x="13921" y="5863363"/>
            <a:ext cx="12218589" cy="1200329"/>
          </a:xfrm>
          <a:prstGeom prst="rect">
            <a:avLst/>
          </a:prstGeom>
          <a:noFill/>
        </p:spPr>
        <p:txBody>
          <a:bodyPr wrap="square" rtlCol="0">
            <a:spAutoFit/>
          </a:bodyPr>
          <a:lstStyle/>
          <a:p>
            <a:r>
              <a:rPr lang="en-US" altLang="zh-CN" sz="1200" dirty="0">
                <a:latin typeface="Times New Roman" panose="02020603050405020304" pitchFamily="18" charset="0"/>
                <a:cs typeface="Times New Roman" panose="02020603050405020304" pitchFamily="18" charset="0"/>
              </a:rPr>
              <a:t>[27] </a:t>
            </a:r>
            <a:r>
              <a:rPr lang="zh-CN" altLang="en-US" sz="1200" dirty="0">
                <a:latin typeface="Times New Roman" panose="02020603050405020304" pitchFamily="18" charset="0"/>
                <a:cs typeface="Times New Roman" panose="02020603050405020304" pitchFamily="18" charset="0"/>
              </a:rPr>
              <a:t>郭瑞</a:t>
            </a:r>
            <a:r>
              <a:rPr lang="en-US" altLang="zh-CN" sz="1200" dirty="0">
                <a:latin typeface="Times New Roman" panose="02020603050405020304" pitchFamily="18" charset="0"/>
                <a:cs typeface="Times New Roman" panose="02020603050405020304" pitchFamily="18" charset="0"/>
              </a:rPr>
              <a:t>,</a:t>
            </a:r>
            <a:r>
              <a:rPr lang="zh-CN" altLang="en-US" sz="1200" dirty="0">
                <a:latin typeface="Times New Roman" panose="02020603050405020304" pitchFamily="18" charset="0"/>
                <a:cs typeface="Times New Roman" panose="02020603050405020304" pitchFamily="18" charset="0"/>
              </a:rPr>
              <a:t>胡国梁</a:t>
            </a:r>
            <a:r>
              <a:rPr lang="en-US" altLang="zh-CN" sz="1200" dirty="0">
                <a:latin typeface="Times New Roman" panose="02020603050405020304" pitchFamily="18" charset="0"/>
                <a:cs typeface="Times New Roman" panose="02020603050405020304" pitchFamily="18" charset="0"/>
              </a:rPr>
              <a:t>,</a:t>
            </a:r>
            <a:r>
              <a:rPr lang="zh-CN" altLang="en-US" sz="1200" dirty="0">
                <a:latin typeface="Times New Roman" panose="02020603050405020304" pitchFamily="18" charset="0"/>
                <a:cs typeface="Times New Roman" panose="02020603050405020304" pitchFamily="18" charset="0"/>
              </a:rPr>
              <a:t>王俊茗</a:t>
            </a:r>
            <a:r>
              <a:rPr lang="en-US" altLang="zh-CN" sz="1200" dirty="0">
                <a:latin typeface="Times New Roman" panose="02020603050405020304" pitchFamily="18" charset="0"/>
                <a:cs typeface="Times New Roman" panose="02020603050405020304" pitchFamily="18" charset="0"/>
              </a:rPr>
              <a:t>.</a:t>
            </a:r>
            <a:r>
              <a:rPr lang="zh-CN" altLang="en-US" sz="1200" dirty="0">
                <a:latin typeface="Times New Roman" panose="02020603050405020304" pitchFamily="18" charset="0"/>
                <a:cs typeface="Times New Roman" panose="02020603050405020304" pitchFamily="18" charset="0"/>
              </a:rPr>
              <a:t>车联网中可匿名的无证书聚合签名方案</a:t>
            </a:r>
            <a:r>
              <a:rPr lang="en-US" altLang="zh-CN" sz="1200" dirty="0">
                <a:latin typeface="Times New Roman" panose="02020603050405020304" pitchFamily="18" charset="0"/>
                <a:cs typeface="Times New Roman" panose="02020603050405020304" pitchFamily="18" charset="0"/>
              </a:rPr>
              <a:t>[J/OL].</a:t>
            </a:r>
            <a:r>
              <a:rPr lang="zh-CN" altLang="en-US" sz="1200" dirty="0">
                <a:latin typeface="Times New Roman" panose="02020603050405020304" pitchFamily="18" charset="0"/>
                <a:cs typeface="Times New Roman" panose="02020603050405020304" pitchFamily="18" charset="0"/>
              </a:rPr>
              <a:t>计算机工程</a:t>
            </a:r>
            <a:r>
              <a:rPr lang="en-US" altLang="zh-CN" sz="1200" dirty="0">
                <a:latin typeface="Times New Roman" panose="02020603050405020304" pitchFamily="18" charset="0"/>
                <a:cs typeface="Times New Roman" panose="02020603050405020304" pitchFamily="18" charset="0"/>
              </a:rPr>
              <a:t>,1-18[2024-10-11].https://doi.org/10.19678/j.issn.1000-3428.0068315.</a:t>
            </a:r>
          </a:p>
          <a:p>
            <a:r>
              <a:rPr lang="en-US" altLang="zh-CN" sz="1200" dirty="0">
                <a:latin typeface="Times New Roman" panose="02020603050405020304" pitchFamily="18" charset="0"/>
                <a:cs typeface="Times New Roman" panose="02020603050405020304" pitchFamily="18" charset="0"/>
              </a:rPr>
              <a:t>[28] C. Peng, M. Luo, H. Wang, M. K. Khan and D. He, "An efficient privacy-preserving aggregation scheme for multidimensional data in IoT", IEEE Internet Things J., vol. 9, no. 1, pp. 589-600, Jan. 2022</a:t>
            </a:r>
          </a:p>
          <a:p>
            <a:r>
              <a:rPr lang="en-US" altLang="zh-CN" sz="1200" dirty="0">
                <a:latin typeface="Times New Roman" panose="02020603050405020304" pitchFamily="18" charset="0"/>
                <a:cs typeface="Times New Roman" panose="02020603050405020304" pitchFamily="18" charset="0"/>
              </a:rPr>
              <a:t>[29] Zhang X, Zhong H, Fan C, et al. CBACS: A Privacy-Preserving and Efficient Cache-Based Access Control Scheme for Software Defined Vehicular Networks[J]. IEEE Transactions on Information Forensics and Security, 2022,17:1930-1945.</a:t>
            </a:r>
          </a:p>
          <a:p>
            <a:endParaRPr lang="en-US" altLang="zh-CN" sz="1200" dirty="0">
              <a:latin typeface="Times New Roman" panose="02020603050405020304" pitchFamily="18" charset="0"/>
              <a:cs typeface="Times New Roman" panose="02020603050405020304" pitchFamily="18" charset="0"/>
            </a:endParaRPr>
          </a:p>
        </p:txBody>
      </p:sp>
      <p:cxnSp>
        <p:nvCxnSpPr>
          <p:cNvPr id="2" name="直接连接符 1">
            <a:extLst>
              <a:ext uri="{FF2B5EF4-FFF2-40B4-BE49-F238E27FC236}">
                <a16:creationId xmlns:a16="http://schemas.microsoft.com/office/drawing/2014/main" id="{31869406-4AD7-9D33-093A-9D5AA9928749}"/>
              </a:ext>
            </a:extLst>
          </p:cNvPr>
          <p:cNvCxnSpPr>
            <a:cxnSpLocks/>
          </p:cNvCxnSpPr>
          <p:nvPr/>
        </p:nvCxnSpPr>
        <p:spPr>
          <a:xfrm flipV="1">
            <a:off x="13921" y="400217"/>
            <a:ext cx="12146259" cy="4502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60999A30-1A50-11FD-248E-F1833B666F70}"/>
              </a:ext>
            </a:extLst>
          </p:cNvPr>
          <p:cNvSpPr txBox="1"/>
          <p:nvPr/>
        </p:nvSpPr>
        <p:spPr>
          <a:xfrm>
            <a:off x="-95101" y="2078054"/>
            <a:ext cx="11841082" cy="754694"/>
          </a:xfrm>
          <a:prstGeom prst="rect">
            <a:avLst/>
          </a:prstGeom>
          <a:noFill/>
        </p:spPr>
        <p:txBody>
          <a:bodyPr wrap="square">
            <a:spAutoFit/>
          </a:bodyPr>
          <a:lstStyle/>
          <a:p>
            <a:pPr marL="285750" indent="-285750">
              <a:lnSpc>
                <a:spcPct val="125000"/>
              </a:lnSpc>
              <a:buFont typeface="Wingdings" panose="05000000000000000000" pitchFamily="2" charset="2"/>
              <a:buChar char="l"/>
            </a:pPr>
            <a:r>
              <a:rPr lang="zh-CN" altLang="en-US" dirty="0"/>
              <a:t>文献</a:t>
            </a:r>
            <a:r>
              <a:rPr lang="en-US" altLang="zh-CN" dirty="0"/>
              <a:t>[27] </a:t>
            </a:r>
            <a:r>
              <a:rPr lang="zh-CN" altLang="en-US" dirty="0"/>
              <a:t>提出了一个</a:t>
            </a:r>
            <a:r>
              <a:rPr lang="en-US" altLang="zh-CN" dirty="0" err="1"/>
              <a:t>IoV</a:t>
            </a:r>
            <a:r>
              <a:rPr lang="zh-CN" altLang="en-US" dirty="0"/>
              <a:t>中</a:t>
            </a:r>
            <a:r>
              <a:rPr lang="zh-CN" altLang="en-US" b="1" dirty="0"/>
              <a:t>可匿名的无证书聚合签名方案</a:t>
            </a:r>
            <a:r>
              <a:rPr lang="en-US" altLang="zh-CN" dirty="0"/>
              <a:t>  </a:t>
            </a:r>
            <a:r>
              <a:rPr lang="zh-CN" altLang="en-US" dirty="0"/>
              <a:t>（利用</a:t>
            </a:r>
            <a:r>
              <a:rPr lang="en-US" altLang="zh-CN" u="sng" dirty="0"/>
              <a:t>Chinese Remainder Theorem</a:t>
            </a:r>
            <a:r>
              <a:rPr lang="zh-CN" altLang="en-US" dirty="0"/>
              <a:t>重新生成域密钥，支持车辆的条件隐私保护并利用聚合签名技术，降低了计算成本和通信成本）</a:t>
            </a:r>
          </a:p>
        </p:txBody>
      </p:sp>
      <p:sp>
        <p:nvSpPr>
          <p:cNvPr id="6" name="文本框 5">
            <a:extLst>
              <a:ext uri="{FF2B5EF4-FFF2-40B4-BE49-F238E27FC236}">
                <a16:creationId xmlns:a16="http://schemas.microsoft.com/office/drawing/2014/main" id="{A9A8E1A5-6150-6B5B-279B-5044FB0B96C0}"/>
              </a:ext>
            </a:extLst>
          </p:cNvPr>
          <p:cNvSpPr txBox="1"/>
          <p:nvPr/>
        </p:nvSpPr>
        <p:spPr>
          <a:xfrm>
            <a:off x="-31700" y="520138"/>
            <a:ext cx="12146258" cy="1487330"/>
          </a:xfrm>
          <a:prstGeom prst="rect">
            <a:avLst/>
          </a:prstGeom>
          <a:noFill/>
        </p:spPr>
        <p:txBody>
          <a:bodyPr wrap="square">
            <a:spAutoFit/>
          </a:bodyPr>
          <a:lstStyle/>
          <a:p>
            <a:pPr indent="457200">
              <a:lnSpc>
                <a:spcPct val="125000"/>
              </a:lnSpc>
            </a:pPr>
            <a:r>
              <a:rPr lang="zh-CN" altLang="en-US" b="1" dirty="0">
                <a:solidFill>
                  <a:srgbClr val="FF0000"/>
                </a:solidFill>
              </a:rPr>
              <a:t>无证书聚合签密方案</a:t>
            </a:r>
            <a:r>
              <a:rPr lang="en-US" altLang="zh-CN" b="1" dirty="0">
                <a:solidFill>
                  <a:srgbClr val="FF0000"/>
                </a:solidFill>
              </a:rPr>
              <a:t>(CLASC)</a:t>
            </a:r>
            <a:r>
              <a:rPr lang="zh-CN" altLang="en-US" dirty="0"/>
              <a:t>是一种结合了无证书公钥密码体制（</a:t>
            </a:r>
            <a:r>
              <a:rPr lang="en-US" altLang="zh-CN" dirty="0"/>
              <a:t>Certificate-less Public Key Cryptography, CL-PKC</a:t>
            </a:r>
            <a:r>
              <a:rPr lang="zh-CN" altLang="en-US" dirty="0"/>
              <a:t>）和聚合签密技术的方案，可以在不依赖传统</a:t>
            </a:r>
            <a:r>
              <a:rPr lang="zh-CN" altLang="en-US" b="1" dirty="0"/>
              <a:t>公钥基础设施（</a:t>
            </a:r>
            <a:r>
              <a:rPr lang="en-US" altLang="zh-CN" b="1" dirty="0"/>
              <a:t>PKI</a:t>
            </a:r>
            <a:r>
              <a:rPr lang="zh-CN" altLang="en-US" b="1" dirty="0"/>
              <a:t>）</a:t>
            </a:r>
            <a:r>
              <a:rPr lang="zh-CN" altLang="en-US" dirty="0"/>
              <a:t>的情况下实现数据隐私保护</a:t>
            </a:r>
            <a:endParaRPr lang="en-US" altLang="zh-CN" dirty="0"/>
          </a:p>
          <a:p>
            <a:pPr marL="742950" lvl="1" indent="-285750">
              <a:lnSpc>
                <a:spcPct val="125000"/>
              </a:lnSpc>
              <a:buFont typeface="Wingdings" panose="05000000000000000000" pitchFamily="2" charset="2"/>
              <a:buChar char="Ø"/>
            </a:pPr>
            <a:r>
              <a:rPr lang="zh-CN" altLang="en-US" dirty="0"/>
              <a:t>具有较低的计算开销和存储需求，因此适用于资源受限的环境，</a:t>
            </a:r>
            <a:r>
              <a:rPr lang="en-US" altLang="zh-CN" dirty="0"/>
              <a:t>e.g. V2V</a:t>
            </a:r>
            <a:r>
              <a:rPr lang="zh-CN" altLang="en-US" dirty="0"/>
              <a:t>电力交易系统中的</a:t>
            </a:r>
            <a:r>
              <a:rPr lang="en-US" altLang="zh-CN" dirty="0"/>
              <a:t>EVs</a:t>
            </a:r>
          </a:p>
          <a:p>
            <a:pPr marL="742950" lvl="1" indent="-285750">
              <a:lnSpc>
                <a:spcPct val="125000"/>
              </a:lnSpc>
              <a:buFont typeface="Wingdings" panose="05000000000000000000" pitchFamily="2" charset="2"/>
              <a:buChar char="Ø"/>
            </a:pPr>
            <a:r>
              <a:rPr lang="en-US" altLang="zh-CN" sz="2000" b="1" dirty="0">
                <a:solidFill>
                  <a:srgbClr val="FF0000"/>
                </a:solidFill>
              </a:rPr>
              <a:t>ECC-CLASC</a:t>
            </a:r>
            <a:r>
              <a:rPr lang="en-US" altLang="zh-CN" b="1" dirty="0">
                <a:solidFill>
                  <a:srgbClr val="FF0000"/>
                </a:solidFill>
              </a:rPr>
              <a:t> </a:t>
            </a:r>
            <a:r>
              <a:rPr lang="zh-CN" altLang="en-US" dirty="0"/>
              <a:t>能够保证传输信息的</a:t>
            </a:r>
            <a:r>
              <a:rPr lang="zh-CN" altLang="en-US" b="1" dirty="0"/>
              <a:t>机密性和可认证性</a:t>
            </a:r>
            <a:r>
              <a:rPr lang="zh-CN" altLang="en-US" dirty="0"/>
              <a:t>，将对不同签名的多次验证简化为一次验证</a:t>
            </a:r>
          </a:p>
        </p:txBody>
      </p:sp>
      <p:sp>
        <p:nvSpPr>
          <p:cNvPr id="12" name="文本框 11">
            <a:extLst>
              <a:ext uri="{FF2B5EF4-FFF2-40B4-BE49-F238E27FC236}">
                <a16:creationId xmlns:a16="http://schemas.microsoft.com/office/drawing/2014/main" id="{EC8F251C-7EF7-366D-5922-AA3AC891D93F}"/>
              </a:ext>
            </a:extLst>
          </p:cNvPr>
          <p:cNvSpPr txBox="1"/>
          <p:nvPr/>
        </p:nvSpPr>
        <p:spPr>
          <a:xfrm>
            <a:off x="418436" y="2894080"/>
            <a:ext cx="11776739" cy="1793440"/>
          </a:xfrm>
          <a:prstGeom prst="rect">
            <a:avLst/>
          </a:prstGeom>
          <a:noFill/>
        </p:spPr>
        <p:txBody>
          <a:bodyPr wrap="square" rtlCol="0">
            <a:spAutoFit/>
          </a:bodyPr>
          <a:lstStyle/>
          <a:p>
            <a:pPr>
              <a:lnSpc>
                <a:spcPct val="125000"/>
              </a:lnSpc>
            </a:pPr>
            <a:r>
              <a:rPr lang="en-US" altLang="zh-CN" b="1" dirty="0"/>
              <a:t>PS:</a:t>
            </a:r>
            <a:r>
              <a:rPr lang="zh-CN" altLang="en-US" b="1" dirty="0"/>
              <a:t>  聚合过程中，可能涉及的数据并非一维，而是多维的。</a:t>
            </a:r>
            <a:r>
              <a:rPr lang="en-US" altLang="zh-CN" u="sng" dirty="0"/>
              <a:t>E.g. </a:t>
            </a:r>
            <a:r>
              <a:rPr lang="zh-CN" altLang="en-US" u="sng" dirty="0"/>
              <a:t>充放电需求数据</a:t>
            </a:r>
            <a:endParaRPr lang="en-US" altLang="zh-CN" u="sng" dirty="0"/>
          </a:p>
          <a:p>
            <a:pPr marL="742950" lvl="1" indent="-285750">
              <a:lnSpc>
                <a:spcPct val="125000"/>
              </a:lnSpc>
              <a:buFont typeface="Wingdings" panose="05000000000000000000" pitchFamily="2" charset="2"/>
              <a:buChar char="Ø"/>
            </a:pPr>
            <a:r>
              <a:rPr lang="zh-CN" altLang="en-US" dirty="0"/>
              <a:t>电量维度：</a:t>
            </a:r>
            <a:r>
              <a:rPr lang="en-US" altLang="zh-CN" dirty="0"/>
              <a:t>EV</a:t>
            </a:r>
            <a:r>
              <a:rPr lang="zh-CN" altLang="en-US" dirty="0"/>
              <a:t>当前需要的充电量或可以提供的放电量</a:t>
            </a:r>
            <a:endParaRPr lang="en-US" altLang="zh-CN" dirty="0"/>
          </a:p>
          <a:p>
            <a:pPr marL="742950" lvl="1" indent="-285750">
              <a:lnSpc>
                <a:spcPct val="125000"/>
              </a:lnSpc>
              <a:buFont typeface="Wingdings" panose="05000000000000000000" pitchFamily="2" charset="2"/>
              <a:buChar char="Ø"/>
            </a:pPr>
            <a:r>
              <a:rPr lang="zh-CN" altLang="en-US" dirty="0"/>
              <a:t>时间维度：</a:t>
            </a:r>
            <a:r>
              <a:rPr lang="en-US" altLang="zh-CN" dirty="0"/>
              <a:t>EV</a:t>
            </a:r>
            <a:r>
              <a:rPr lang="zh-CN" altLang="en-US" dirty="0"/>
              <a:t>需要或愿意参与充放电交易的时间段。</a:t>
            </a:r>
            <a:endParaRPr lang="en-US" altLang="zh-CN" dirty="0"/>
          </a:p>
          <a:p>
            <a:pPr marL="742950" lvl="1" indent="-285750">
              <a:lnSpc>
                <a:spcPct val="125000"/>
              </a:lnSpc>
              <a:buFont typeface="Wingdings" panose="05000000000000000000" pitchFamily="2" charset="2"/>
              <a:buChar char="Ø"/>
            </a:pPr>
            <a:r>
              <a:rPr lang="zh-CN" altLang="en-US" dirty="0"/>
              <a:t>优先级维度：根据</a:t>
            </a:r>
            <a:r>
              <a:rPr lang="en-US" altLang="zh-CN" dirty="0"/>
              <a:t>EV</a:t>
            </a:r>
            <a:r>
              <a:rPr lang="zh-CN" altLang="en-US" dirty="0"/>
              <a:t>用户的需求、车辆的电池状态或用户的紧急程度，每个交易可以具有不同的优先级</a:t>
            </a:r>
            <a:endParaRPr lang="en-US" altLang="zh-CN" dirty="0"/>
          </a:p>
          <a:p>
            <a:pPr marL="742950" lvl="1" indent="-285750">
              <a:lnSpc>
                <a:spcPct val="125000"/>
              </a:lnSpc>
              <a:buFont typeface="Wingdings" panose="05000000000000000000" pitchFamily="2" charset="2"/>
              <a:buChar char="Ø"/>
            </a:pPr>
            <a:r>
              <a:rPr lang="zh-CN" altLang="en-US" dirty="0"/>
              <a:t>交易价格维度：不同</a:t>
            </a:r>
            <a:r>
              <a:rPr lang="en-US" altLang="zh-CN" dirty="0"/>
              <a:t>EV</a:t>
            </a:r>
            <a:r>
              <a:rPr lang="zh-CN" altLang="en-US" dirty="0"/>
              <a:t>可能对电力交易的价格有不同的期望或接受范围</a:t>
            </a:r>
          </a:p>
        </p:txBody>
      </p:sp>
      <p:sp>
        <p:nvSpPr>
          <p:cNvPr id="16" name="文本框 15">
            <a:extLst>
              <a:ext uri="{FF2B5EF4-FFF2-40B4-BE49-F238E27FC236}">
                <a16:creationId xmlns:a16="http://schemas.microsoft.com/office/drawing/2014/main" id="{A978600A-D1CE-C889-AAF7-5710D00FA18F}"/>
              </a:ext>
            </a:extLst>
          </p:cNvPr>
          <p:cNvSpPr txBox="1"/>
          <p:nvPr/>
        </p:nvSpPr>
        <p:spPr>
          <a:xfrm>
            <a:off x="52266" y="4909061"/>
            <a:ext cx="11786219" cy="831638"/>
          </a:xfrm>
          <a:prstGeom prst="rect">
            <a:avLst/>
          </a:prstGeom>
          <a:noFill/>
        </p:spPr>
        <p:txBody>
          <a:bodyPr wrap="square" rtlCol="0">
            <a:spAutoFit/>
          </a:bodyPr>
          <a:lstStyle/>
          <a:p>
            <a:pPr indent="457200">
              <a:lnSpc>
                <a:spcPct val="125000"/>
              </a:lnSpc>
            </a:pPr>
            <a:r>
              <a:rPr lang="zh-CN" altLang="en-US" sz="2200" b="1" dirty="0">
                <a:solidFill>
                  <a:srgbClr val="FF0000"/>
                </a:solidFill>
                <a:highlight>
                  <a:srgbClr val="FFFF00"/>
                </a:highlight>
              </a:rPr>
              <a:t>同态加密算法</a:t>
            </a:r>
            <a:r>
              <a:rPr lang="zh-CN" altLang="en-US" b="1" dirty="0"/>
              <a:t>被认为是实现多维数据聚合方案的有利工具</a:t>
            </a:r>
            <a:r>
              <a:rPr lang="en-US" altLang="zh-CN" dirty="0"/>
              <a:t>[28]</a:t>
            </a:r>
            <a:r>
              <a:rPr lang="zh-CN" altLang="en-US" dirty="0"/>
              <a:t>。通过此技术第三方在数据处理和聚合的过程中，不会泄露</a:t>
            </a:r>
            <a:r>
              <a:rPr lang="en-US" altLang="zh-CN" dirty="0"/>
              <a:t>EVs</a:t>
            </a:r>
            <a:r>
              <a:rPr lang="zh-CN" altLang="en-US" dirty="0"/>
              <a:t>用户隐私并可增加</a:t>
            </a:r>
            <a:r>
              <a:rPr lang="en-US" altLang="zh-CN" dirty="0"/>
              <a:t>V2V</a:t>
            </a:r>
            <a:r>
              <a:rPr lang="zh-CN" altLang="en-US" dirty="0"/>
              <a:t>交易的灵活性和提高能源效率</a:t>
            </a:r>
            <a:r>
              <a:rPr lang="en-US" altLang="zh-CN" dirty="0"/>
              <a:t>[29]</a:t>
            </a:r>
            <a:endParaRPr lang="zh-CN" altLang="en-US" dirty="0"/>
          </a:p>
        </p:txBody>
      </p:sp>
      <p:sp>
        <p:nvSpPr>
          <p:cNvPr id="17" name="文本框 16">
            <a:extLst>
              <a:ext uri="{FF2B5EF4-FFF2-40B4-BE49-F238E27FC236}">
                <a16:creationId xmlns:a16="http://schemas.microsoft.com/office/drawing/2014/main" id="{967207B6-7539-5A50-07BD-356222C02FC9}"/>
              </a:ext>
            </a:extLst>
          </p:cNvPr>
          <p:cNvSpPr txBox="1"/>
          <p:nvPr/>
        </p:nvSpPr>
        <p:spPr>
          <a:xfrm>
            <a:off x="-1" y="53968"/>
            <a:ext cx="7753772" cy="346249"/>
          </a:xfrm>
          <a:prstGeom prst="rect">
            <a:avLst/>
          </a:prstGeom>
          <a:noFill/>
        </p:spPr>
        <p:txBody>
          <a:bodyPr wrap="square" lIns="68580" tIns="34290" rIns="68580" bIns="34290" rtlCol="0">
            <a:spAutoFit/>
          </a:bodyPr>
          <a:lstStyle/>
          <a:p>
            <a:pPr marL="0" lvl="1"/>
            <a:r>
              <a:rPr lang="en-US" altLang="zh-CN" b="1" dirty="0">
                <a:solidFill>
                  <a:srgbClr val="414455"/>
                </a:solidFill>
                <a:latin typeface="微软雅黑" pitchFamily="34" charset="-122"/>
                <a:ea typeface="微软雅黑" pitchFamily="34" charset="-122"/>
              </a:rPr>
              <a:t>TO</a:t>
            </a:r>
            <a:r>
              <a:rPr lang="zh-CN" altLang="en-US" b="1" dirty="0">
                <a:solidFill>
                  <a:srgbClr val="414455"/>
                </a:solidFill>
                <a:latin typeface="微软雅黑" pitchFamily="34" charset="-122"/>
                <a:ea typeface="微软雅黑" pitchFamily="34" charset="-122"/>
              </a:rPr>
              <a:t> </a:t>
            </a:r>
            <a:r>
              <a:rPr lang="en-US" altLang="zh-CN" b="1" dirty="0">
                <a:solidFill>
                  <a:srgbClr val="414455"/>
                </a:solidFill>
                <a:latin typeface="微软雅黑" pitchFamily="34" charset="-122"/>
                <a:ea typeface="微软雅黑" pitchFamily="34" charset="-122"/>
              </a:rPr>
              <a:t>DO</a:t>
            </a:r>
            <a:r>
              <a:rPr lang="zh-CN" altLang="en-US" b="1" dirty="0">
                <a:solidFill>
                  <a:srgbClr val="414455"/>
                </a:solidFill>
                <a:latin typeface="微软雅黑" pitchFamily="34" charset="-122"/>
                <a:ea typeface="微软雅黑" pitchFamily="34" charset="-122"/>
              </a:rPr>
              <a:t> </a:t>
            </a:r>
            <a:r>
              <a:rPr lang="en-US" altLang="zh-CN" b="1" dirty="0">
                <a:solidFill>
                  <a:srgbClr val="414455"/>
                </a:solidFill>
                <a:latin typeface="微软雅黑" pitchFamily="34" charset="-122"/>
                <a:ea typeface="微软雅黑" pitchFamily="34" charset="-122"/>
              </a:rPr>
              <a:t>2</a:t>
            </a:r>
            <a:r>
              <a:rPr lang="zh-CN" altLang="en-US" b="1" dirty="0">
                <a:solidFill>
                  <a:srgbClr val="414455"/>
                </a:solidFill>
                <a:latin typeface="微软雅黑" pitchFamily="34" charset="-122"/>
                <a:ea typeface="微软雅黑" pitchFamily="34" charset="-122"/>
              </a:rPr>
              <a:t>：</a:t>
            </a:r>
            <a:r>
              <a:rPr lang="en-US" altLang="zh-CN" b="1" dirty="0">
                <a:solidFill>
                  <a:srgbClr val="414455"/>
                </a:solidFill>
                <a:latin typeface="微软雅黑" pitchFamily="34" charset="-122"/>
                <a:ea typeface="微软雅黑" pitchFamily="34" charset="-122"/>
              </a:rPr>
              <a:t>V2V</a:t>
            </a:r>
            <a:r>
              <a:rPr lang="zh-CN" altLang="en-US" b="1" dirty="0">
                <a:solidFill>
                  <a:srgbClr val="414455"/>
                </a:solidFill>
                <a:latin typeface="微软雅黑" pitchFamily="34" charset="-122"/>
                <a:ea typeface="微软雅黑" pitchFamily="34" charset="-122"/>
              </a:rPr>
              <a:t>中基于无证书聚合签密可容错的数据隐私保护方案</a:t>
            </a:r>
          </a:p>
        </p:txBody>
      </p:sp>
    </p:spTree>
    <p:extLst>
      <p:ext uri="{BB962C8B-B14F-4D97-AF65-F5344CB8AC3E}">
        <p14:creationId xmlns:p14="http://schemas.microsoft.com/office/powerpoint/2010/main" val="2335072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12"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25A5D-2A87-0805-D116-02661536FD7E}"/>
            </a:ext>
          </a:extLst>
        </p:cNvPr>
        <p:cNvGrpSpPr/>
        <p:nvPr/>
      </p:nvGrpSpPr>
      <p:grpSpPr>
        <a:xfrm>
          <a:off x="0" y="0"/>
          <a:ext cx="0" cy="0"/>
          <a:chOff x="0" y="0"/>
          <a:chExt cx="0" cy="0"/>
        </a:xfrm>
      </p:grpSpPr>
      <p:sp>
        <p:nvSpPr>
          <p:cNvPr id="8" name="文本框 7">
            <a:extLst>
              <a:ext uri="{FF2B5EF4-FFF2-40B4-BE49-F238E27FC236}">
                <a16:creationId xmlns:a16="http://schemas.microsoft.com/office/drawing/2014/main" id="{84AEA6BC-5100-7BE2-626D-174823675D44}"/>
              </a:ext>
            </a:extLst>
          </p:cNvPr>
          <p:cNvSpPr txBox="1"/>
          <p:nvPr/>
        </p:nvSpPr>
        <p:spPr>
          <a:xfrm>
            <a:off x="-47551" y="5464317"/>
            <a:ext cx="12290275" cy="1384995"/>
          </a:xfrm>
          <a:prstGeom prst="rect">
            <a:avLst/>
          </a:prstGeom>
          <a:noFill/>
        </p:spPr>
        <p:txBody>
          <a:bodyPr wrap="square" rtlCol="0">
            <a:spAutoFit/>
          </a:bodyPr>
          <a:lstStyle/>
          <a:p>
            <a:r>
              <a:rPr lang="en-US" altLang="zh-CN" sz="1200" dirty="0">
                <a:latin typeface="Times New Roman" panose="02020603050405020304" pitchFamily="18" charset="0"/>
                <a:cs typeface="Times New Roman" panose="02020603050405020304" pitchFamily="18" charset="0"/>
              </a:rPr>
              <a:t>[30] Y. Chen, J.-F. Martínez-Ortega, P. </a:t>
            </a:r>
            <a:r>
              <a:rPr lang="en-US" altLang="zh-CN" sz="1200" dirty="0" err="1">
                <a:latin typeface="Times New Roman" panose="02020603050405020304" pitchFamily="18" charset="0"/>
                <a:cs typeface="Times New Roman" panose="02020603050405020304" pitchFamily="18" charset="0"/>
              </a:rPr>
              <a:t>Castillejo</a:t>
            </a:r>
            <a:r>
              <a:rPr lang="en-US" altLang="zh-CN" sz="1200" dirty="0">
                <a:latin typeface="Times New Roman" panose="02020603050405020304" pitchFamily="18" charset="0"/>
                <a:cs typeface="Times New Roman" panose="02020603050405020304" pitchFamily="18" charset="0"/>
              </a:rPr>
              <a:t> and L. López, "A homomorphic-based multiple data aggregation scheme for smart grid", IEEE Sensors J., vol. 19, no. 10, pp. 3921-3929, May 2019</a:t>
            </a:r>
          </a:p>
          <a:p>
            <a:r>
              <a:rPr lang="en-US" altLang="zh-CN" sz="1200" dirty="0">
                <a:latin typeface="Times New Roman" panose="02020603050405020304" pitchFamily="18" charset="0"/>
                <a:cs typeface="Times New Roman" panose="02020603050405020304" pitchFamily="18" charset="0"/>
              </a:rPr>
              <a:t>[31] O. R. </a:t>
            </a:r>
            <a:r>
              <a:rPr lang="en-US" altLang="zh-CN" sz="1200" dirty="0" err="1">
                <a:latin typeface="Times New Roman" panose="02020603050405020304" pitchFamily="18" charset="0"/>
                <a:cs typeface="Times New Roman" panose="02020603050405020304" pitchFamily="18" charset="0"/>
              </a:rPr>
              <a:t>Merad</a:t>
            </a:r>
            <a:r>
              <a:rPr lang="en-US" altLang="zh-CN" sz="1200" dirty="0">
                <a:latin typeface="Times New Roman" panose="02020603050405020304" pitchFamily="18" charset="0"/>
                <a:cs typeface="Times New Roman" panose="02020603050405020304" pitchFamily="18" charset="0"/>
              </a:rPr>
              <a:t>-Boudia and S. M. </a:t>
            </a:r>
            <a:r>
              <a:rPr lang="en-US" altLang="zh-CN" sz="1200" dirty="0" err="1">
                <a:latin typeface="Times New Roman" panose="02020603050405020304" pitchFamily="18" charset="0"/>
                <a:cs typeface="Times New Roman" panose="02020603050405020304" pitchFamily="18" charset="0"/>
              </a:rPr>
              <a:t>Senouci</a:t>
            </a:r>
            <a:r>
              <a:rPr lang="en-US" altLang="zh-CN" sz="1200" dirty="0">
                <a:latin typeface="Times New Roman" panose="02020603050405020304" pitchFamily="18" charset="0"/>
                <a:cs typeface="Times New Roman" panose="02020603050405020304" pitchFamily="18" charset="0"/>
              </a:rPr>
              <a:t>, "An efficient and secure multidimensional data aggregation for fog-computing-based smart grid", IEEE Internet Things J., vol. 8, no. 8, pp. 6143-6153, Apr. 2021.</a:t>
            </a:r>
          </a:p>
          <a:p>
            <a:r>
              <a:rPr lang="en-US" altLang="zh-CN" sz="1200" dirty="0">
                <a:latin typeface="Times New Roman" panose="02020603050405020304" pitchFamily="18" charset="0"/>
                <a:cs typeface="Times New Roman" panose="02020603050405020304" pitchFamily="18" charset="0"/>
              </a:rPr>
              <a:t>[32] </a:t>
            </a:r>
            <a:r>
              <a:rPr lang="zh-CN" altLang="en-US" sz="1200" dirty="0">
                <a:latin typeface="Times New Roman" panose="02020603050405020304" pitchFamily="18" charset="0"/>
                <a:cs typeface="Times New Roman" panose="02020603050405020304" pitchFamily="18" charset="0"/>
              </a:rPr>
              <a:t>任蕾</a:t>
            </a:r>
            <a:r>
              <a:rPr lang="en-US" altLang="zh-CN" sz="1200" dirty="0">
                <a:latin typeface="Times New Roman" panose="02020603050405020304" pitchFamily="18" charset="0"/>
                <a:cs typeface="Times New Roman" panose="02020603050405020304" pitchFamily="18" charset="0"/>
              </a:rPr>
              <a:t>,</a:t>
            </a:r>
            <a:r>
              <a:rPr lang="zh-CN" altLang="en-US" sz="1200" dirty="0">
                <a:latin typeface="Times New Roman" panose="02020603050405020304" pitchFamily="18" charset="0"/>
                <a:cs typeface="Times New Roman" panose="02020603050405020304" pitchFamily="18" charset="0"/>
              </a:rPr>
              <a:t>杜红珍</a:t>
            </a:r>
            <a:r>
              <a:rPr lang="en-US" altLang="zh-CN" sz="1200" dirty="0">
                <a:latin typeface="Times New Roman" panose="02020603050405020304" pitchFamily="18" charset="0"/>
                <a:cs typeface="Times New Roman" panose="02020603050405020304" pitchFamily="18" charset="0"/>
              </a:rPr>
              <a:t>,</a:t>
            </a:r>
            <a:r>
              <a:rPr lang="zh-CN" altLang="en-US" sz="1200" dirty="0">
                <a:latin typeface="Times New Roman" panose="02020603050405020304" pitchFamily="18" charset="0"/>
                <a:cs typeface="Times New Roman" panose="02020603050405020304" pitchFamily="18" charset="0"/>
              </a:rPr>
              <a:t>尤毅晨</a:t>
            </a:r>
            <a:r>
              <a:rPr lang="en-US" altLang="zh-CN" sz="1200" dirty="0">
                <a:latin typeface="Times New Roman" panose="02020603050405020304" pitchFamily="18" charset="0"/>
                <a:cs typeface="Times New Roman" panose="02020603050405020304" pitchFamily="18" charset="0"/>
              </a:rPr>
              <a:t>,</a:t>
            </a:r>
            <a:r>
              <a:rPr lang="zh-CN" altLang="en-US" sz="1200" dirty="0">
                <a:latin typeface="Times New Roman" panose="02020603050405020304" pitchFamily="18" charset="0"/>
                <a:cs typeface="Times New Roman" panose="02020603050405020304" pitchFamily="18" charset="0"/>
              </a:rPr>
              <a:t>等</a:t>
            </a:r>
            <a:r>
              <a:rPr lang="en-US" altLang="zh-CN" sz="1200" dirty="0">
                <a:latin typeface="Times New Roman" panose="02020603050405020304" pitchFamily="18" charset="0"/>
                <a:cs typeface="Times New Roman" panose="02020603050405020304" pitchFamily="18" charset="0"/>
              </a:rPr>
              <a:t>.</a:t>
            </a:r>
            <a:r>
              <a:rPr lang="zh-CN" altLang="en-US" sz="1200" dirty="0">
                <a:latin typeface="Times New Roman" panose="02020603050405020304" pitchFamily="18" charset="0"/>
                <a:cs typeface="Times New Roman" panose="02020603050405020304" pitchFamily="18" charset="0"/>
              </a:rPr>
              <a:t>可实现隐私保护的容错聚合签名方案</a:t>
            </a:r>
            <a:r>
              <a:rPr lang="en-US" altLang="zh-CN" sz="1200" dirty="0">
                <a:latin typeface="Times New Roman" panose="02020603050405020304" pitchFamily="18" charset="0"/>
                <a:cs typeface="Times New Roman" panose="02020603050405020304" pitchFamily="18" charset="0"/>
              </a:rPr>
              <a:t>[J].</a:t>
            </a:r>
            <a:r>
              <a:rPr lang="zh-CN" altLang="en-US" sz="1200" dirty="0">
                <a:latin typeface="Times New Roman" panose="02020603050405020304" pitchFamily="18" charset="0"/>
                <a:cs typeface="Times New Roman" panose="02020603050405020304" pitchFamily="18" charset="0"/>
              </a:rPr>
              <a:t>宝鸡文理学院学报</a:t>
            </a:r>
            <a:r>
              <a:rPr lang="en-US" altLang="zh-CN" sz="1200" dirty="0">
                <a:latin typeface="Times New Roman" panose="02020603050405020304" pitchFamily="18" charset="0"/>
                <a:cs typeface="Times New Roman" panose="02020603050405020304" pitchFamily="18" charset="0"/>
              </a:rPr>
              <a:t>(</a:t>
            </a:r>
            <a:r>
              <a:rPr lang="zh-CN" altLang="en-US" sz="1200" dirty="0">
                <a:latin typeface="Times New Roman" panose="02020603050405020304" pitchFamily="18" charset="0"/>
                <a:cs typeface="Times New Roman" panose="02020603050405020304" pitchFamily="18" charset="0"/>
              </a:rPr>
              <a:t>自然科学版</a:t>
            </a:r>
            <a:r>
              <a:rPr lang="en-US" altLang="zh-CN" sz="1200" dirty="0">
                <a:latin typeface="Times New Roman" panose="02020603050405020304" pitchFamily="18" charset="0"/>
                <a:cs typeface="Times New Roman" panose="02020603050405020304" pitchFamily="18" charset="0"/>
              </a:rPr>
              <a:t>),2024,44(02):12-19.DOI:10.13467/j.cnki.jbuns.2024.02.003.</a:t>
            </a:r>
          </a:p>
          <a:p>
            <a:r>
              <a:rPr lang="en-US" altLang="zh-CN" sz="1200" dirty="0">
                <a:latin typeface="Times New Roman" panose="02020603050405020304" pitchFamily="18" charset="0"/>
                <a:cs typeface="Times New Roman" panose="02020603050405020304" pitchFamily="18" charset="0"/>
              </a:rPr>
              <a:t>[33]  S. Zhang, J. Chang and B. Wang, "A Multidimensional Data Aggregation Scheme of Smart Home in Microgrid With Fault Tolerance and Billing for Demand Response," in IEEE Systems Journal, vol. 17, no. 3, pp. 4639-4649, Sept. 2023, </a:t>
            </a:r>
            <a:r>
              <a:rPr lang="en-US" altLang="zh-CN" sz="1200" dirty="0" err="1">
                <a:latin typeface="Times New Roman" panose="02020603050405020304" pitchFamily="18" charset="0"/>
                <a:cs typeface="Times New Roman" panose="02020603050405020304" pitchFamily="18" charset="0"/>
              </a:rPr>
              <a:t>doi</a:t>
            </a:r>
            <a:r>
              <a:rPr lang="en-US" altLang="zh-CN" sz="1200" dirty="0">
                <a:latin typeface="Times New Roman" panose="02020603050405020304" pitchFamily="18" charset="0"/>
                <a:cs typeface="Times New Roman" panose="02020603050405020304" pitchFamily="18" charset="0"/>
              </a:rPr>
              <a:t>: 10.1109/JSYST.2023.3286468</a:t>
            </a:r>
          </a:p>
          <a:p>
            <a:r>
              <a:rPr lang="en-US" altLang="zh-CN" sz="1200" dirty="0">
                <a:latin typeface="Times New Roman" panose="02020603050405020304" pitchFamily="18" charset="0"/>
                <a:cs typeface="Times New Roman" panose="02020603050405020304" pitchFamily="18" charset="0"/>
              </a:rPr>
              <a:t>[34] </a:t>
            </a:r>
            <a:r>
              <a:rPr lang="zh-CN" altLang="en-US" sz="1200" dirty="0">
                <a:latin typeface="Times New Roman" panose="02020603050405020304" pitchFamily="18" charset="0"/>
                <a:cs typeface="Times New Roman" panose="02020603050405020304" pitchFamily="18" charset="0"/>
              </a:rPr>
              <a:t>张钰涛</a:t>
            </a:r>
            <a:r>
              <a:rPr lang="en-US" altLang="zh-CN" sz="1200" dirty="0">
                <a:latin typeface="Times New Roman" panose="02020603050405020304" pitchFamily="18" charset="0"/>
                <a:cs typeface="Times New Roman" panose="02020603050405020304" pitchFamily="18" charset="0"/>
              </a:rPr>
              <a:t>,</a:t>
            </a:r>
            <a:r>
              <a:rPr lang="zh-CN" altLang="en-US" sz="1200" dirty="0">
                <a:latin typeface="Times New Roman" panose="02020603050405020304" pitchFamily="18" charset="0"/>
                <a:cs typeface="Times New Roman" panose="02020603050405020304" pitchFamily="18" charset="0"/>
              </a:rPr>
              <a:t>赵梦凡</a:t>
            </a:r>
            <a:r>
              <a:rPr lang="en-US" altLang="zh-CN" sz="1200" dirty="0">
                <a:latin typeface="Times New Roman" panose="02020603050405020304" pitchFamily="18" charset="0"/>
                <a:cs typeface="Times New Roman" panose="02020603050405020304" pitchFamily="18" charset="0"/>
              </a:rPr>
              <a:t>,</a:t>
            </a:r>
            <a:r>
              <a:rPr lang="zh-CN" altLang="en-US" sz="1200" dirty="0">
                <a:latin typeface="Times New Roman" panose="02020603050405020304" pitchFamily="18" charset="0"/>
                <a:cs typeface="Times New Roman" panose="02020603050405020304" pitchFamily="18" charset="0"/>
              </a:rPr>
              <a:t>张波</a:t>
            </a:r>
            <a:r>
              <a:rPr lang="en-US" altLang="zh-CN" sz="1200" dirty="0">
                <a:latin typeface="Times New Roman" panose="02020603050405020304" pitchFamily="18" charset="0"/>
                <a:cs typeface="Times New Roman" panose="02020603050405020304" pitchFamily="18" charset="0"/>
              </a:rPr>
              <a:t>,</a:t>
            </a:r>
            <a:r>
              <a:rPr lang="zh-CN" altLang="en-US" sz="1200" dirty="0">
                <a:latin typeface="Times New Roman" panose="02020603050405020304" pitchFamily="18" charset="0"/>
                <a:cs typeface="Times New Roman" panose="02020603050405020304" pitchFamily="18" charset="0"/>
              </a:rPr>
              <a:t>等</a:t>
            </a:r>
            <a:r>
              <a:rPr lang="en-US" altLang="zh-CN" sz="1200" dirty="0">
                <a:latin typeface="Times New Roman" panose="02020603050405020304" pitchFamily="18" charset="0"/>
                <a:cs typeface="Times New Roman" panose="02020603050405020304" pitchFamily="18" charset="0"/>
              </a:rPr>
              <a:t>.</a:t>
            </a:r>
            <a:r>
              <a:rPr lang="zh-CN" altLang="en-US" sz="1200" dirty="0">
                <a:latin typeface="Times New Roman" panose="02020603050405020304" pitchFamily="18" charset="0"/>
                <a:cs typeface="Times New Roman" panose="02020603050405020304" pitchFamily="18" charset="0"/>
              </a:rPr>
              <a:t>雾计算发展现状及其应用前景综述</a:t>
            </a:r>
            <a:r>
              <a:rPr lang="en-US" altLang="zh-CN" sz="1200" dirty="0">
                <a:latin typeface="Times New Roman" panose="02020603050405020304" pitchFamily="18" charset="0"/>
                <a:cs typeface="Times New Roman" panose="02020603050405020304" pitchFamily="18" charset="0"/>
              </a:rPr>
              <a:t>[J].</a:t>
            </a:r>
            <a:r>
              <a:rPr lang="zh-CN" altLang="en-US" sz="1200" dirty="0">
                <a:latin typeface="Times New Roman" panose="02020603050405020304" pitchFamily="18" charset="0"/>
                <a:cs typeface="Times New Roman" panose="02020603050405020304" pitchFamily="18" charset="0"/>
              </a:rPr>
              <a:t>物联网技术</a:t>
            </a:r>
            <a:r>
              <a:rPr lang="en-US" altLang="zh-CN" sz="1200" dirty="0">
                <a:latin typeface="Times New Roman" panose="02020603050405020304" pitchFamily="18" charset="0"/>
                <a:cs typeface="Times New Roman" panose="02020603050405020304" pitchFamily="18" charset="0"/>
              </a:rPr>
              <a:t>,2024,14(09):114-120.DOI:10.16667/j.issn.2095-1302.2024.09.030</a:t>
            </a:r>
          </a:p>
        </p:txBody>
      </p:sp>
      <p:cxnSp>
        <p:nvCxnSpPr>
          <p:cNvPr id="2" name="直接连接符 1">
            <a:extLst>
              <a:ext uri="{FF2B5EF4-FFF2-40B4-BE49-F238E27FC236}">
                <a16:creationId xmlns:a16="http://schemas.microsoft.com/office/drawing/2014/main" id="{B87CBA6B-2040-7FB6-F3CD-1AF87EDD7BED}"/>
              </a:ext>
            </a:extLst>
          </p:cNvPr>
          <p:cNvCxnSpPr>
            <a:cxnSpLocks/>
          </p:cNvCxnSpPr>
          <p:nvPr/>
        </p:nvCxnSpPr>
        <p:spPr>
          <a:xfrm flipV="1">
            <a:off x="13921" y="400217"/>
            <a:ext cx="12146259" cy="4502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5D2024BD-4FB0-EAA5-65BF-D287304B6885}"/>
              </a:ext>
            </a:extLst>
          </p:cNvPr>
          <p:cNvSpPr txBox="1"/>
          <p:nvPr/>
        </p:nvSpPr>
        <p:spPr>
          <a:xfrm>
            <a:off x="-37455" y="1881763"/>
            <a:ext cx="12146259" cy="2305759"/>
          </a:xfrm>
          <a:prstGeom prst="rect">
            <a:avLst/>
          </a:prstGeom>
          <a:noFill/>
        </p:spPr>
        <p:txBody>
          <a:bodyPr wrap="square" rtlCol="0">
            <a:spAutoFit/>
          </a:bodyPr>
          <a:lstStyle/>
          <a:p>
            <a:pPr indent="457200">
              <a:lnSpc>
                <a:spcPct val="125000"/>
              </a:lnSpc>
            </a:pPr>
            <a:r>
              <a:rPr lang="zh-CN" altLang="en-US" dirty="0"/>
              <a:t>针对</a:t>
            </a:r>
            <a:r>
              <a:rPr lang="zh-CN" altLang="en-US" b="1" u="sng" dirty="0"/>
              <a:t>聚合签名出现验证错误的情况</a:t>
            </a:r>
            <a:r>
              <a:rPr lang="zh-CN" altLang="en-US" dirty="0"/>
              <a:t>将会是很棘手的。文献</a:t>
            </a:r>
            <a:r>
              <a:rPr lang="en-US" altLang="zh-CN" dirty="0"/>
              <a:t>[32]</a:t>
            </a:r>
            <a:r>
              <a:rPr lang="zh-CN" altLang="en-US" dirty="0"/>
              <a:t>将无证书密码体制与聚合签名相结合，设计了一个适用于</a:t>
            </a:r>
            <a:r>
              <a:rPr lang="en-US" altLang="zh-CN" dirty="0" err="1"/>
              <a:t>IoV</a:t>
            </a:r>
            <a:r>
              <a:rPr lang="zh-CN" altLang="en-US" b="1" dirty="0"/>
              <a:t>具有隐私保护功能的无证书</a:t>
            </a:r>
            <a:r>
              <a:rPr lang="zh-CN" altLang="en-US" b="1" dirty="0">
                <a:solidFill>
                  <a:srgbClr val="FF0000"/>
                </a:solidFill>
              </a:rPr>
              <a:t>容错</a:t>
            </a:r>
            <a:r>
              <a:rPr lang="zh-CN" altLang="en-US" b="1" dirty="0"/>
              <a:t>聚合签名方案</a:t>
            </a:r>
            <a:r>
              <a:rPr lang="zh-CN" altLang="en-US" dirty="0"/>
              <a:t>，并在</a:t>
            </a:r>
            <a:r>
              <a:rPr lang="en-US" altLang="zh-CN" dirty="0">
                <a:hlinkClick r:id="rId2"/>
              </a:rPr>
              <a:t>Random Oracle Model</a:t>
            </a:r>
            <a:r>
              <a:rPr lang="zh-CN" altLang="en-US" dirty="0"/>
              <a:t>下基于</a:t>
            </a:r>
            <a:r>
              <a:rPr lang="en-US" altLang="zh-CN" b="1" dirty="0"/>
              <a:t>ECDLP</a:t>
            </a:r>
            <a:r>
              <a:rPr lang="zh-CN" altLang="en-US" dirty="0"/>
              <a:t>证明了方案的安全性</a:t>
            </a:r>
            <a:endParaRPr lang="en-US" altLang="zh-CN" sz="2200" b="1" dirty="0">
              <a:solidFill>
                <a:srgbClr val="FF0000"/>
              </a:solidFill>
              <a:latin typeface="Times New Roman" panose="02020603050405020304" pitchFamily="18" charset="0"/>
              <a:cs typeface="Times New Roman" panose="02020603050405020304" pitchFamily="18" charset="0"/>
            </a:endParaRPr>
          </a:p>
          <a:p>
            <a:pPr>
              <a:lnSpc>
                <a:spcPct val="150000"/>
              </a:lnSpc>
            </a:pPr>
            <a:r>
              <a:rPr lang="en-US" altLang="zh-CN" sz="2200" b="1" dirty="0">
                <a:solidFill>
                  <a:srgbClr val="FF0000"/>
                </a:solidFill>
                <a:latin typeface="Times New Roman" panose="02020603050405020304" pitchFamily="18" charset="0"/>
                <a:cs typeface="Times New Roman" panose="02020603050405020304" pitchFamily="18" charset="0"/>
              </a:rPr>
              <a:t>Fault tolerance </a:t>
            </a:r>
            <a:r>
              <a:rPr lang="en-US" altLang="zh-CN" sz="2200" dirty="0">
                <a:solidFill>
                  <a:srgbClr val="333333"/>
                </a:solidFill>
                <a:latin typeface="Times New Roman" panose="02020603050405020304" pitchFamily="18" charset="0"/>
                <a:cs typeface="Times New Roman" panose="02020603050405020304" pitchFamily="18" charset="0"/>
              </a:rPr>
              <a:t>is an important requirement to improve the robustness of </a:t>
            </a:r>
            <a:r>
              <a:rPr lang="en-US" altLang="zh-CN" sz="2200" b="1" dirty="0">
                <a:solidFill>
                  <a:srgbClr val="333333"/>
                </a:solidFill>
                <a:latin typeface="Times New Roman" panose="02020603050405020304" pitchFamily="18" charset="0"/>
                <a:cs typeface="Times New Roman" panose="02020603050405020304" pitchFamily="18" charset="0"/>
              </a:rPr>
              <a:t>data aggregation schemes</a:t>
            </a:r>
            <a:r>
              <a:rPr lang="en-US" altLang="zh-CN" sz="2200" dirty="0">
                <a:solidFill>
                  <a:srgbClr val="333333"/>
                </a:solidFill>
                <a:latin typeface="Times New Roman" panose="02020603050405020304" pitchFamily="18" charset="0"/>
                <a:cs typeface="Times New Roman" panose="02020603050405020304" pitchFamily="18" charset="0"/>
              </a:rPr>
              <a:t>[33]</a:t>
            </a:r>
            <a:endParaRPr lang="zh-CN" altLang="en-US" sz="2200" dirty="0">
              <a:latin typeface="Times New Roman" panose="02020603050405020304" pitchFamily="18" charset="0"/>
              <a:cs typeface="Times New Roman" panose="02020603050405020304" pitchFamily="18" charset="0"/>
            </a:endParaRPr>
          </a:p>
          <a:p>
            <a:pPr marL="285750" indent="-285750">
              <a:lnSpc>
                <a:spcPct val="125000"/>
              </a:lnSpc>
              <a:buFont typeface="Wingdings" panose="05000000000000000000" pitchFamily="2" charset="2"/>
              <a:buChar char="Ø"/>
            </a:pPr>
            <a:r>
              <a:rPr lang="zh-CN" altLang="en-US" dirty="0"/>
              <a:t>车联网环境具有不确定性，</a:t>
            </a:r>
            <a:r>
              <a:rPr lang="en-US" altLang="zh-CN" dirty="0"/>
              <a:t>EVs</a:t>
            </a:r>
            <a:r>
              <a:rPr lang="zh-CN" altLang="en-US" dirty="0"/>
              <a:t>可随时或进入网络，节点可能无效。</a:t>
            </a:r>
            <a:r>
              <a:rPr lang="zh-CN" altLang="en-US" b="1" dirty="0"/>
              <a:t>可容错机制的引入</a:t>
            </a:r>
            <a:r>
              <a:rPr lang="zh-CN" altLang="en-US" dirty="0"/>
              <a:t>，确保即使某些数据无效，系统仍然可以正常运行并完成数据聚合和隐私保护</a:t>
            </a:r>
            <a:endParaRPr lang="en-US" altLang="zh-CN" dirty="0"/>
          </a:p>
          <a:p>
            <a:pPr indent="457200">
              <a:lnSpc>
                <a:spcPct val="125000"/>
              </a:lnSpc>
            </a:pPr>
            <a:endParaRPr lang="zh-CN" altLang="en-US" dirty="0"/>
          </a:p>
        </p:txBody>
      </p:sp>
      <p:sp>
        <p:nvSpPr>
          <p:cNvPr id="14" name="文本框 13">
            <a:extLst>
              <a:ext uri="{FF2B5EF4-FFF2-40B4-BE49-F238E27FC236}">
                <a16:creationId xmlns:a16="http://schemas.microsoft.com/office/drawing/2014/main" id="{5191A3E7-FB79-3C15-5BC0-75B6527DD622}"/>
              </a:ext>
            </a:extLst>
          </p:cNvPr>
          <p:cNvSpPr txBox="1"/>
          <p:nvPr/>
        </p:nvSpPr>
        <p:spPr>
          <a:xfrm>
            <a:off x="10202043" y="3676600"/>
            <a:ext cx="2384041" cy="523220"/>
          </a:xfrm>
          <a:prstGeom prst="rect">
            <a:avLst/>
          </a:prstGeom>
          <a:noFill/>
        </p:spPr>
        <p:txBody>
          <a:bodyPr wrap="square" rtlCol="0">
            <a:spAutoFit/>
          </a:bodyPr>
          <a:lstStyle/>
          <a:p>
            <a:r>
              <a:rPr lang="zh-CN" altLang="en-US" sz="2800" b="1" dirty="0">
                <a:highlight>
                  <a:srgbClr val="FFFF00"/>
                </a:highlight>
              </a:rPr>
              <a:t>考虑容错性</a:t>
            </a:r>
          </a:p>
        </p:txBody>
      </p:sp>
      <p:sp>
        <p:nvSpPr>
          <p:cNvPr id="19" name="文本框 18">
            <a:extLst>
              <a:ext uri="{FF2B5EF4-FFF2-40B4-BE49-F238E27FC236}">
                <a16:creationId xmlns:a16="http://schemas.microsoft.com/office/drawing/2014/main" id="{143E2502-F34A-25EC-9E0D-35308BE434BF}"/>
              </a:ext>
            </a:extLst>
          </p:cNvPr>
          <p:cNvSpPr txBox="1"/>
          <p:nvPr/>
        </p:nvSpPr>
        <p:spPr>
          <a:xfrm>
            <a:off x="13921" y="557202"/>
            <a:ext cx="12015230" cy="1100942"/>
          </a:xfrm>
          <a:prstGeom prst="rect">
            <a:avLst/>
          </a:prstGeom>
          <a:noFill/>
        </p:spPr>
        <p:txBody>
          <a:bodyPr wrap="square">
            <a:spAutoFit/>
          </a:bodyPr>
          <a:lstStyle/>
          <a:p>
            <a:pPr marL="285750" indent="-285750">
              <a:lnSpc>
                <a:spcPct val="125000"/>
              </a:lnSpc>
              <a:buFont typeface="Wingdings" panose="05000000000000000000" pitchFamily="2" charset="2"/>
              <a:buChar char="l"/>
            </a:pPr>
            <a:r>
              <a:rPr lang="zh-CN" altLang="en-US" dirty="0"/>
              <a:t>文献</a:t>
            </a:r>
            <a:r>
              <a:rPr lang="en-US" altLang="zh-CN" dirty="0"/>
              <a:t>[30]</a:t>
            </a:r>
            <a:r>
              <a:rPr lang="zh-CN" altLang="en-US" dirty="0"/>
              <a:t> 提出基于</a:t>
            </a:r>
            <a:r>
              <a:rPr lang="en-US" altLang="zh-CN" b="1" u="sng" dirty="0" err="1"/>
              <a:t>Paillier</a:t>
            </a:r>
            <a:r>
              <a:rPr lang="zh-CN" altLang="en-US" b="1" u="sng" dirty="0"/>
              <a:t>同态加密算法</a:t>
            </a:r>
            <a:r>
              <a:rPr lang="zh-CN" altLang="en-US" dirty="0"/>
              <a:t>和超增序列的多维数据聚合方案，在一次报文报告中可报告多种类型的数据</a:t>
            </a:r>
            <a:endParaRPr lang="en-US" altLang="zh-CN" dirty="0"/>
          </a:p>
          <a:p>
            <a:pPr marL="285750" indent="-285750">
              <a:lnSpc>
                <a:spcPct val="125000"/>
              </a:lnSpc>
              <a:buFont typeface="Wingdings" panose="05000000000000000000" pitchFamily="2" charset="2"/>
              <a:buChar char="l"/>
            </a:pPr>
            <a:r>
              <a:rPr lang="zh-CN" altLang="en-US" dirty="0"/>
              <a:t>文献</a:t>
            </a:r>
            <a:r>
              <a:rPr lang="en-US" altLang="zh-CN" dirty="0"/>
              <a:t>[31] </a:t>
            </a:r>
            <a:r>
              <a:rPr lang="zh-CN" altLang="en-US" dirty="0"/>
              <a:t>将多维数据被结构化并加密成单个</a:t>
            </a:r>
            <a:r>
              <a:rPr lang="en-US" altLang="zh-CN" dirty="0" err="1"/>
              <a:t>Paillier</a:t>
            </a:r>
            <a:r>
              <a:rPr lang="zh-CN" altLang="en-US" dirty="0"/>
              <a:t>密文，</a:t>
            </a:r>
            <a:r>
              <a:rPr lang="zh-CN" altLang="en-US" b="1" dirty="0"/>
              <a:t>以确保数据被完全解密</a:t>
            </a:r>
            <a:r>
              <a:rPr lang="zh-CN" altLang="en-US" dirty="0"/>
              <a:t>。 </a:t>
            </a:r>
            <a:endParaRPr lang="en-US" altLang="zh-CN" dirty="0"/>
          </a:p>
          <a:p>
            <a:pPr marL="742950" lvl="1" indent="-285750">
              <a:lnSpc>
                <a:spcPct val="125000"/>
              </a:lnSpc>
              <a:buFont typeface="Wingdings" panose="05000000000000000000" pitchFamily="2" charset="2"/>
              <a:buChar char="Ø"/>
            </a:pPr>
            <a:r>
              <a:rPr lang="zh-CN" altLang="en-US" dirty="0"/>
              <a:t>但使用了</a:t>
            </a:r>
            <a:r>
              <a:rPr lang="zh-CN" altLang="en-US" b="1" u="sng" dirty="0"/>
              <a:t>双线性映射</a:t>
            </a:r>
            <a:r>
              <a:rPr lang="zh-CN" altLang="en-US" dirty="0"/>
              <a:t>来验证用户身份和数据完整性，因此计算成本较高</a:t>
            </a:r>
          </a:p>
        </p:txBody>
      </p:sp>
      <p:sp>
        <p:nvSpPr>
          <p:cNvPr id="21" name="文本框 20">
            <a:extLst>
              <a:ext uri="{FF2B5EF4-FFF2-40B4-BE49-F238E27FC236}">
                <a16:creationId xmlns:a16="http://schemas.microsoft.com/office/drawing/2014/main" id="{F41AA1AB-00D5-6605-5906-3EDB8ECB76C3}"/>
              </a:ext>
            </a:extLst>
          </p:cNvPr>
          <p:cNvSpPr txBox="1"/>
          <p:nvPr/>
        </p:nvSpPr>
        <p:spPr>
          <a:xfrm>
            <a:off x="265011" y="4077072"/>
            <a:ext cx="9684066" cy="1139414"/>
          </a:xfrm>
          <a:prstGeom prst="rect">
            <a:avLst/>
          </a:prstGeom>
          <a:noFill/>
        </p:spPr>
        <p:txBody>
          <a:bodyPr wrap="square">
            <a:spAutoFit/>
          </a:bodyPr>
          <a:lstStyle/>
          <a:p>
            <a:pPr indent="457200">
              <a:lnSpc>
                <a:spcPct val="125000"/>
              </a:lnSpc>
            </a:pPr>
            <a:r>
              <a:rPr lang="zh-CN" altLang="en-US" dirty="0"/>
              <a:t>与此同时，随着计算、控制和数据存储逐步迁移到云端，</a:t>
            </a:r>
            <a:r>
              <a:rPr lang="zh-CN" altLang="en-US" sz="2000" b="1" dirty="0">
                <a:solidFill>
                  <a:srgbClr val="FF0000"/>
                </a:solidFill>
              </a:rPr>
              <a:t>云计算</a:t>
            </a:r>
            <a:r>
              <a:rPr lang="zh-CN" altLang="en-US" dirty="0"/>
              <a:t>成为趋势，</a:t>
            </a:r>
            <a:r>
              <a:rPr lang="zh-CN" altLang="en-US" b="1" dirty="0"/>
              <a:t>提供了更高的安全性和隐私保护</a:t>
            </a:r>
            <a:r>
              <a:rPr lang="zh-CN" altLang="en-US" dirty="0"/>
              <a:t>，对小规模数据处理延时较低，</a:t>
            </a:r>
            <a:r>
              <a:rPr lang="zh-CN" altLang="en-US" b="1" dirty="0"/>
              <a:t>但在处理海量数据时</a:t>
            </a:r>
            <a:r>
              <a:rPr lang="zh-CN" altLang="en-US" dirty="0"/>
              <a:t>，云计算表现出延时高、易拥塞和数据安全性难保障等问题，面临诸多挑战</a:t>
            </a:r>
            <a:r>
              <a:rPr lang="en-US" altLang="zh-CN" dirty="0"/>
              <a:t>[34]</a:t>
            </a:r>
            <a:endParaRPr lang="zh-CN" altLang="en-US" dirty="0"/>
          </a:p>
        </p:txBody>
      </p:sp>
      <p:sp>
        <p:nvSpPr>
          <p:cNvPr id="22" name="文本框 21">
            <a:extLst>
              <a:ext uri="{FF2B5EF4-FFF2-40B4-BE49-F238E27FC236}">
                <a16:creationId xmlns:a16="http://schemas.microsoft.com/office/drawing/2014/main" id="{D22B76B4-46C1-4E29-1EB3-862E448EDDD8}"/>
              </a:ext>
            </a:extLst>
          </p:cNvPr>
          <p:cNvSpPr txBox="1"/>
          <p:nvPr/>
        </p:nvSpPr>
        <p:spPr>
          <a:xfrm>
            <a:off x="-1" y="53968"/>
            <a:ext cx="7753772" cy="346249"/>
          </a:xfrm>
          <a:prstGeom prst="rect">
            <a:avLst/>
          </a:prstGeom>
          <a:noFill/>
        </p:spPr>
        <p:txBody>
          <a:bodyPr wrap="square" lIns="68580" tIns="34290" rIns="68580" bIns="34290" rtlCol="0">
            <a:spAutoFit/>
          </a:bodyPr>
          <a:lstStyle/>
          <a:p>
            <a:pPr marL="0" lvl="1"/>
            <a:r>
              <a:rPr lang="en-US" altLang="zh-CN" b="1" dirty="0">
                <a:solidFill>
                  <a:srgbClr val="414455"/>
                </a:solidFill>
                <a:latin typeface="微软雅黑" pitchFamily="34" charset="-122"/>
                <a:ea typeface="微软雅黑" pitchFamily="34" charset="-122"/>
              </a:rPr>
              <a:t>TO</a:t>
            </a:r>
            <a:r>
              <a:rPr lang="zh-CN" altLang="en-US" b="1" dirty="0">
                <a:solidFill>
                  <a:srgbClr val="414455"/>
                </a:solidFill>
                <a:latin typeface="微软雅黑" pitchFamily="34" charset="-122"/>
                <a:ea typeface="微软雅黑" pitchFamily="34" charset="-122"/>
              </a:rPr>
              <a:t> </a:t>
            </a:r>
            <a:r>
              <a:rPr lang="en-US" altLang="zh-CN" b="1" dirty="0">
                <a:solidFill>
                  <a:srgbClr val="414455"/>
                </a:solidFill>
                <a:latin typeface="微软雅黑" pitchFamily="34" charset="-122"/>
                <a:ea typeface="微软雅黑" pitchFamily="34" charset="-122"/>
              </a:rPr>
              <a:t>DO</a:t>
            </a:r>
            <a:r>
              <a:rPr lang="zh-CN" altLang="en-US" b="1" dirty="0">
                <a:solidFill>
                  <a:srgbClr val="414455"/>
                </a:solidFill>
                <a:latin typeface="微软雅黑" pitchFamily="34" charset="-122"/>
                <a:ea typeface="微软雅黑" pitchFamily="34" charset="-122"/>
              </a:rPr>
              <a:t> </a:t>
            </a:r>
            <a:r>
              <a:rPr lang="en-US" altLang="zh-CN" b="1" dirty="0">
                <a:solidFill>
                  <a:srgbClr val="414455"/>
                </a:solidFill>
                <a:latin typeface="微软雅黑" pitchFamily="34" charset="-122"/>
                <a:ea typeface="微软雅黑" pitchFamily="34" charset="-122"/>
              </a:rPr>
              <a:t>2</a:t>
            </a:r>
            <a:r>
              <a:rPr lang="zh-CN" altLang="en-US" b="1" dirty="0">
                <a:solidFill>
                  <a:srgbClr val="414455"/>
                </a:solidFill>
                <a:latin typeface="微软雅黑" pitchFamily="34" charset="-122"/>
                <a:ea typeface="微软雅黑" pitchFamily="34" charset="-122"/>
              </a:rPr>
              <a:t>：</a:t>
            </a:r>
            <a:r>
              <a:rPr lang="en-US" altLang="zh-CN" b="1" dirty="0">
                <a:solidFill>
                  <a:srgbClr val="414455"/>
                </a:solidFill>
                <a:latin typeface="微软雅黑" pitchFamily="34" charset="-122"/>
                <a:ea typeface="微软雅黑" pitchFamily="34" charset="-122"/>
              </a:rPr>
              <a:t>V2V</a:t>
            </a:r>
            <a:r>
              <a:rPr lang="zh-CN" altLang="en-US" b="1" dirty="0">
                <a:solidFill>
                  <a:srgbClr val="414455"/>
                </a:solidFill>
                <a:latin typeface="微软雅黑" pitchFamily="34" charset="-122"/>
                <a:ea typeface="微软雅黑" pitchFamily="34" charset="-122"/>
              </a:rPr>
              <a:t>中基于无证书聚合签密可容错的数据隐私保护方案</a:t>
            </a:r>
          </a:p>
        </p:txBody>
      </p:sp>
    </p:spTree>
    <p:extLst>
      <p:ext uri="{BB962C8B-B14F-4D97-AF65-F5344CB8AC3E}">
        <p14:creationId xmlns:p14="http://schemas.microsoft.com/office/powerpoint/2010/main" val="39409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9"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1AE3A070-D3BB-1799-F236-67657B2F3B65}"/>
              </a:ext>
            </a:extLst>
          </p:cNvPr>
          <p:cNvSpPr txBox="1"/>
          <p:nvPr/>
        </p:nvSpPr>
        <p:spPr>
          <a:xfrm>
            <a:off x="17061" y="2492625"/>
            <a:ext cx="7215039" cy="1200329"/>
          </a:xfrm>
          <a:prstGeom prst="rect">
            <a:avLst/>
          </a:prstGeom>
          <a:noFill/>
        </p:spPr>
        <p:txBody>
          <a:bodyPr wrap="square">
            <a:spAutoFit/>
          </a:bodyPr>
          <a:lstStyle/>
          <a:p>
            <a:pPr marL="285750" indent="-285750">
              <a:buFont typeface="Wingdings" panose="05000000000000000000" pitchFamily="2" charset="2"/>
              <a:buChar char="l"/>
            </a:pPr>
            <a:r>
              <a:rPr lang="zh-CN" altLang="en-US" dirty="0"/>
              <a:t>借助作为</a:t>
            </a:r>
            <a:r>
              <a:rPr lang="zh-CN" altLang="en-US" b="1" dirty="0"/>
              <a:t>雾服务器</a:t>
            </a:r>
            <a:r>
              <a:rPr lang="zh-CN" altLang="en-US" dirty="0"/>
              <a:t>的道路单元</a:t>
            </a:r>
            <a:r>
              <a:rPr lang="en-US" altLang="zh-CN" dirty="0"/>
              <a:t>(RSU)</a:t>
            </a:r>
            <a:r>
              <a:rPr lang="zh-CN" altLang="en-US" dirty="0"/>
              <a:t>，减少了终端用户的服务滞后时间，</a:t>
            </a:r>
            <a:r>
              <a:rPr lang="zh-CN" altLang="en-US" b="1" u="sng" dirty="0"/>
              <a:t>分担了云服务器的部分计算负担</a:t>
            </a:r>
            <a:endParaRPr lang="en-US" altLang="zh-CN" b="1" u="sng" dirty="0"/>
          </a:p>
          <a:p>
            <a:pPr marL="285750" indent="-285750">
              <a:buFont typeface="Wingdings" panose="05000000000000000000" pitchFamily="2" charset="2"/>
              <a:buChar char="l"/>
            </a:pPr>
            <a:r>
              <a:rPr lang="en-US" altLang="zh-CN" dirty="0"/>
              <a:t>EVs</a:t>
            </a:r>
            <a:r>
              <a:rPr lang="zh-CN" altLang="en-US" dirty="0"/>
              <a:t>可把加密后的数据先发送到雾节点，在本地完成部分聚合。处理完聚合的匿名数据会传输到中央聚合器，从而减少泄露敏感数据</a:t>
            </a:r>
            <a:endParaRPr lang="zh-CN" altLang="en-US" b="1" u="sng" dirty="0"/>
          </a:p>
        </p:txBody>
      </p:sp>
      <p:cxnSp>
        <p:nvCxnSpPr>
          <p:cNvPr id="8" name="直接连接符 7">
            <a:extLst>
              <a:ext uri="{FF2B5EF4-FFF2-40B4-BE49-F238E27FC236}">
                <a16:creationId xmlns:a16="http://schemas.microsoft.com/office/drawing/2014/main" id="{023C6E5E-08F8-4DF5-2BEB-946A9D11FE99}"/>
              </a:ext>
            </a:extLst>
          </p:cNvPr>
          <p:cNvCxnSpPr>
            <a:cxnSpLocks/>
          </p:cNvCxnSpPr>
          <p:nvPr/>
        </p:nvCxnSpPr>
        <p:spPr>
          <a:xfrm flipV="1">
            <a:off x="13921" y="400217"/>
            <a:ext cx="12146259" cy="4502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47BCCFE8-97EA-39BC-32B2-E7F09B2EBB56}"/>
              </a:ext>
            </a:extLst>
          </p:cNvPr>
          <p:cNvSpPr txBox="1"/>
          <p:nvPr/>
        </p:nvSpPr>
        <p:spPr>
          <a:xfrm>
            <a:off x="-1" y="53968"/>
            <a:ext cx="7753772" cy="346249"/>
          </a:xfrm>
          <a:prstGeom prst="rect">
            <a:avLst/>
          </a:prstGeom>
          <a:noFill/>
        </p:spPr>
        <p:txBody>
          <a:bodyPr wrap="square" lIns="68580" tIns="34290" rIns="68580" bIns="34290" rtlCol="0">
            <a:spAutoFit/>
          </a:bodyPr>
          <a:lstStyle/>
          <a:p>
            <a:pPr marL="0" lvl="1"/>
            <a:r>
              <a:rPr lang="en-US" altLang="zh-CN" b="1" dirty="0">
                <a:solidFill>
                  <a:srgbClr val="414455"/>
                </a:solidFill>
                <a:latin typeface="微软雅黑" pitchFamily="34" charset="-122"/>
                <a:ea typeface="微软雅黑" pitchFamily="34" charset="-122"/>
              </a:rPr>
              <a:t>TO</a:t>
            </a:r>
            <a:r>
              <a:rPr lang="zh-CN" altLang="en-US" b="1" dirty="0">
                <a:solidFill>
                  <a:srgbClr val="414455"/>
                </a:solidFill>
                <a:latin typeface="微软雅黑" pitchFamily="34" charset="-122"/>
                <a:ea typeface="微软雅黑" pitchFamily="34" charset="-122"/>
              </a:rPr>
              <a:t> </a:t>
            </a:r>
            <a:r>
              <a:rPr lang="en-US" altLang="zh-CN" b="1" dirty="0">
                <a:solidFill>
                  <a:srgbClr val="414455"/>
                </a:solidFill>
                <a:latin typeface="微软雅黑" pitchFamily="34" charset="-122"/>
                <a:ea typeface="微软雅黑" pitchFamily="34" charset="-122"/>
              </a:rPr>
              <a:t>DO</a:t>
            </a:r>
            <a:r>
              <a:rPr lang="zh-CN" altLang="en-US" b="1" dirty="0">
                <a:solidFill>
                  <a:srgbClr val="414455"/>
                </a:solidFill>
                <a:latin typeface="微软雅黑" pitchFamily="34" charset="-122"/>
                <a:ea typeface="微软雅黑" pitchFamily="34" charset="-122"/>
              </a:rPr>
              <a:t> </a:t>
            </a:r>
            <a:r>
              <a:rPr lang="en-US" altLang="zh-CN" b="1" dirty="0">
                <a:solidFill>
                  <a:srgbClr val="414455"/>
                </a:solidFill>
                <a:latin typeface="微软雅黑" pitchFamily="34" charset="-122"/>
                <a:ea typeface="微软雅黑" pitchFamily="34" charset="-122"/>
              </a:rPr>
              <a:t>2</a:t>
            </a:r>
            <a:r>
              <a:rPr lang="zh-CN" altLang="en-US" b="1" dirty="0">
                <a:solidFill>
                  <a:srgbClr val="414455"/>
                </a:solidFill>
                <a:latin typeface="微软雅黑" pitchFamily="34" charset="-122"/>
                <a:ea typeface="微软雅黑" pitchFamily="34" charset="-122"/>
              </a:rPr>
              <a:t>：</a:t>
            </a:r>
            <a:r>
              <a:rPr lang="en-US" altLang="zh-CN" b="1" dirty="0">
                <a:solidFill>
                  <a:srgbClr val="414455"/>
                </a:solidFill>
                <a:latin typeface="微软雅黑" pitchFamily="34" charset="-122"/>
                <a:ea typeface="微软雅黑" pitchFamily="34" charset="-122"/>
              </a:rPr>
              <a:t>V2V</a:t>
            </a:r>
            <a:r>
              <a:rPr lang="zh-CN" altLang="en-US" b="1" dirty="0">
                <a:solidFill>
                  <a:srgbClr val="414455"/>
                </a:solidFill>
                <a:latin typeface="微软雅黑" pitchFamily="34" charset="-122"/>
                <a:ea typeface="微软雅黑" pitchFamily="34" charset="-122"/>
              </a:rPr>
              <a:t>中基于无证书聚合签密可容错的数据隐私保护方案</a:t>
            </a:r>
          </a:p>
        </p:txBody>
      </p:sp>
      <p:sp>
        <p:nvSpPr>
          <p:cNvPr id="14" name="文本框 13">
            <a:extLst>
              <a:ext uri="{FF2B5EF4-FFF2-40B4-BE49-F238E27FC236}">
                <a16:creationId xmlns:a16="http://schemas.microsoft.com/office/drawing/2014/main" id="{D07F0665-372A-D413-33B0-5DCEBF404D83}"/>
              </a:ext>
            </a:extLst>
          </p:cNvPr>
          <p:cNvSpPr txBox="1"/>
          <p:nvPr/>
        </p:nvSpPr>
        <p:spPr>
          <a:xfrm>
            <a:off x="-1" y="530465"/>
            <a:ext cx="7017637" cy="1831912"/>
          </a:xfrm>
          <a:prstGeom prst="rect">
            <a:avLst/>
          </a:prstGeom>
          <a:noFill/>
        </p:spPr>
        <p:txBody>
          <a:bodyPr wrap="square">
            <a:spAutoFit/>
          </a:bodyPr>
          <a:lstStyle/>
          <a:p>
            <a:pPr indent="457200">
              <a:lnSpc>
                <a:spcPct val="125000"/>
              </a:lnSpc>
            </a:pPr>
            <a:r>
              <a:rPr lang="zh-CN" altLang="en-US" dirty="0"/>
              <a:t>而云服务器通常布置在距离较远的中心网络，难以满足</a:t>
            </a:r>
            <a:r>
              <a:rPr lang="en-US" altLang="zh-CN" dirty="0"/>
              <a:t>EVs</a:t>
            </a:r>
            <a:r>
              <a:rPr lang="zh-CN" altLang="en-US" dirty="0"/>
              <a:t>对支持地理分布、低时延与无线接入等需求</a:t>
            </a:r>
            <a:r>
              <a:rPr lang="en-US" altLang="zh-CN" dirty="0"/>
              <a:t>[35]</a:t>
            </a:r>
            <a:r>
              <a:rPr lang="zh-CN" altLang="en-US" dirty="0"/>
              <a:t>。</a:t>
            </a:r>
            <a:endParaRPr lang="en-US" altLang="zh-CN" dirty="0"/>
          </a:p>
          <a:p>
            <a:pPr indent="457200">
              <a:lnSpc>
                <a:spcPct val="125000"/>
              </a:lnSpc>
            </a:pPr>
            <a:r>
              <a:rPr lang="zh-CN" altLang="en-US" sz="2000" b="1" dirty="0">
                <a:solidFill>
                  <a:srgbClr val="FF0000"/>
                </a:solidFill>
              </a:rPr>
              <a:t>雾计算</a:t>
            </a:r>
            <a:r>
              <a:rPr lang="zh-CN" altLang="en-US" dirty="0"/>
              <a:t>以便云服务更解决物联网，在雾计算的帮助下，基于云的服务可拓展到更接近物联网设备的位置</a:t>
            </a:r>
            <a:r>
              <a:rPr lang="en-US" altLang="zh-CN" dirty="0"/>
              <a:t>[36]</a:t>
            </a:r>
            <a:r>
              <a:rPr lang="zh-CN" altLang="en-US" dirty="0"/>
              <a:t>，</a:t>
            </a:r>
            <a:r>
              <a:rPr lang="zh-CN" altLang="en-US" b="1" dirty="0"/>
              <a:t>且被证明可显著减少计算和通信开销</a:t>
            </a:r>
            <a:endParaRPr lang="en-US" altLang="zh-CN" b="1" dirty="0"/>
          </a:p>
        </p:txBody>
      </p:sp>
      <p:sp>
        <p:nvSpPr>
          <p:cNvPr id="15" name="文本框 14">
            <a:extLst>
              <a:ext uri="{FF2B5EF4-FFF2-40B4-BE49-F238E27FC236}">
                <a16:creationId xmlns:a16="http://schemas.microsoft.com/office/drawing/2014/main" id="{523F87C7-27D9-5DCC-BE01-17BA6DA19EB1}"/>
              </a:ext>
            </a:extLst>
          </p:cNvPr>
          <p:cNvSpPr txBox="1"/>
          <p:nvPr/>
        </p:nvSpPr>
        <p:spPr>
          <a:xfrm>
            <a:off x="9219" y="5842337"/>
            <a:ext cx="12219239" cy="1015663"/>
          </a:xfrm>
          <a:prstGeom prst="rect">
            <a:avLst/>
          </a:prstGeom>
          <a:noFill/>
        </p:spPr>
        <p:txBody>
          <a:bodyPr wrap="square" rtlCol="0">
            <a:spAutoFit/>
          </a:bodyPr>
          <a:lstStyle/>
          <a:p>
            <a:r>
              <a:rPr lang="en-US" altLang="zh-CN" sz="1200" dirty="0">
                <a:latin typeface="Times New Roman" panose="02020603050405020304" pitchFamily="18" charset="0"/>
                <a:cs typeface="Times New Roman" panose="02020603050405020304" pitchFamily="18" charset="0"/>
              </a:rPr>
              <a:t>[35] Zhang, C., Zhu, L., Xu, C., Du, X., &amp; </a:t>
            </a:r>
            <a:r>
              <a:rPr lang="en-US" altLang="zh-CN" sz="1200" dirty="0" err="1">
                <a:latin typeface="Times New Roman" panose="02020603050405020304" pitchFamily="18" charset="0"/>
                <a:cs typeface="Times New Roman" panose="02020603050405020304" pitchFamily="18" charset="0"/>
              </a:rPr>
              <a:t>Guizani</a:t>
            </a:r>
            <a:r>
              <a:rPr lang="en-US" altLang="zh-CN" sz="1200" dirty="0">
                <a:latin typeface="Times New Roman" panose="02020603050405020304" pitchFamily="18" charset="0"/>
                <a:cs typeface="Times New Roman" panose="02020603050405020304" pitchFamily="18" charset="0"/>
              </a:rPr>
              <a:t>, M. (2019). A privacy-preserving traffic monitoring scheme via vehicular crowdsourcing. Sensors, 19(6), 1274.</a:t>
            </a:r>
          </a:p>
          <a:p>
            <a:r>
              <a:rPr lang="en-US" altLang="zh-CN" sz="1200" dirty="0">
                <a:latin typeface="Times New Roman" panose="02020603050405020304" pitchFamily="18" charset="0"/>
                <a:cs typeface="Times New Roman" panose="02020603050405020304" pitchFamily="18" charset="0"/>
              </a:rPr>
              <a:t>[36] </a:t>
            </a:r>
            <a:r>
              <a:rPr lang="en-US" altLang="zh-CN" sz="1200" dirty="0" err="1">
                <a:latin typeface="Times New Roman" panose="02020603050405020304" pitchFamily="18" charset="0"/>
                <a:cs typeface="Times New Roman" panose="02020603050405020304" pitchFamily="18" charset="0"/>
              </a:rPr>
              <a:t>Dastjerdi</a:t>
            </a:r>
            <a:r>
              <a:rPr lang="en-US" altLang="zh-CN" sz="1200" dirty="0">
                <a:latin typeface="Times New Roman" panose="02020603050405020304" pitchFamily="18" charset="0"/>
                <a:cs typeface="Times New Roman" panose="02020603050405020304" pitchFamily="18" charset="0"/>
              </a:rPr>
              <a:t>, A. V., Gupta, H., </a:t>
            </a:r>
            <a:r>
              <a:rPr lang="en-US" altLang="zh-CN" sz="1200" dirty="0" err="1">
                <a:latin typeface="Times New Roman" panose="02020603050405020304" pitchFamily="18" charset="0"/>
                <a:cs typeface="Times New Roman" panose="02020603050405020304" pitchFamily="18" charset="0"/>
              </a:rPr>
              <a:t>Calheiros</a:t>
            </a:r>
            <a:r>
              <a:rPr lang="en-US" altLang="zh-CN" sz="1200" dirty="0">
                <a:latin typeface="Times New Roman" panose="02020603050405020304" pitchFamily="18" charset="0"/>
                <a:cs typeface="Times New Roman" panose="02020603050405020304" pitchFamily="18" charset="0"/>
              </a:rPr>
              <a:t>, R. N., Ghosh, S. K., &amp; </a:t>
            </a:r>
            <a:r>
              <a:rPr lang="en-US" altLang="zh-CN" sz="1200" dirty="0" err="1">
                <a:latin typeface="Times New Roman" panose="02020603050405020304" pitchFamily="18" charset="0"/>
                <a:cs typeface="Times New Roman" panose="02020603050405020304" pitchFamily="18" charset="0"/>
              </a:rPr>
              <a:t>Buyya</a:t>
            </a:r>
            <a:r>
              <a:rPr lang="en-US" altLang="zh-CN" sz="1200" dirty="0">
                <a:latin typeface="Times New Roman" panose="02020603050405020304" pitchFamily="18" charset="0"/>
                <a:cs typeface="Times New Roman" panose="02020603050405020304" pitchFamily="18" charset="0"/>
              </a:rPr>
              <a:t>, R. (2016). Fog computing: Principles, architectures, and applications. In Internet of things (pp. 61-75). Morgan Kaufmann.</a:t>
            </a:r>
          </a:p>
          <a:p>
            <a:r>
              <a:rPr lang="en-US" altLang="zh-CN" sz="1200" dirty="0">
                <a:latin typeface="Times New Roman" panose="02020603050405020304" pitchFamily="18" charset="0"/>
                <a:cs typeface="Times New Roman" panose="02020603050405020304" pitchFamily="18" charset="0"/>
              </a:rPr>
              <a:t>[37] Lie-</a:t>
            </a:r>
            <a:r>
              <a:rPr lang="en-US" altLang="zh-CN" sz="1200" dirty="0" err="1">
                <a:latin typeface="Times New Roman" panose="02020603050405020304" pitchFamily="18" charset="0"/>
                <a:cs typeface="Times New Roman" panose="02020603050405020304" pitchFamily="18" charset="0"/>
              </a:rPr>
              <a:t>huang</a:t>
            </a:r>
            <a:r>
              <a:rPr lang="en-US" altLang="zh-CN" sz="1200" dirty="0">
                <a:latin typeface="Times New Roman" panose="02020603050405020304" pitchFamily="18" charset="0"/>
                <a:cs typeface="Times New Roman" panose="02020603050405020304" pitchFamily="18" charset="0"/>
              </a:rPr>
              <a:t> </a:t>
            </a:r>
            <a:r>
              <a:rPr lang="en-US" altLang="zh-CN" sz="1200" dirty="0" err="1">
                <a:latin typeface="Times New Roman" panose="02020603050405020304" pitchFamily="18" charset="0"/>
                <a:cs typeface="Times New Roman" panose="02020603050405020304" pitchFamily="18" charset="0"/>
              </a:rPr>
              <a:t>Zhu,Meng</a:t>
            </a:r>
            <a:r>
              <a:rPr lang="en-US" altLang="zh-CN" sz="1200" dirty="0">
                <a:latin typeface="Times New Roman" panose="02020603050405020304" pitchFamily="18" charset="0"/>
                <a:cs typeface="Times New Roman" panose="02020603050405020304" pitchFamily="18" charset="0"/>
              </a:rPr>
              <a:t> </a:t>
            </a:r>
            <a:r>
              <a:rPr lang="en-US" altLang="zh-CN" sz="1200" dirty="0" err="1">
                <a:latin typeface="Times New Roman" panose="02020603050405020304" pitchFamily="18" charset="0"/>
                <a:cs typeface="Times New Roman" panose="02020603050405020304" pitchFamily="18" charset="0"/>
              </a:rPr>
              <a:t>Li,Zi-jian</a:t>
            </a:r>
            <a:r>
              <a:rPr lang="en-US" altLang="zh-CN" sz="1200" dirty="0">
                <a:latin typeface="Times New Roman" panose="02020603050405020304" pitchFamily="18" charset="0"/>
                <a:cs typeface="Times New Roman" panose="02020603050405020304" pitchFamily="18" charset="0"/>
              </a:rPr>
              <a:t> </a:t>
            </a:r>
            <a:r>
              <a:rPr lang="en-US" altLang="zh-CN" sz="1200" dirty="0" err="1">
                <a:latin typeface="Times New Roman" panose="02020603050405020304" pitchFamily="18" charset="0"/>
                <a:cs typeface="Times New Roman" panose="02020603050405020304" pitchFamily="18" charset="0"/>
              </a:rPr>
              <a:t>Zhang,et</a:t>
            </a:r>
            <a:r>
              <a:rPr lang="en-US" altLang="zh-CN" sz="1200" dirty="0">
                <a:latin typeface="Times New Roman" panose="02020603050405020304" pitchFamily="18" charset="0"/>
                <a:cs typeface="Times New Roman" panose="02020603050405020304" pitchFamily="18" charset="0"/>
              </a:rPr>
              <a:t> al. Privacy-preserving authentication and data aggregation for fog-based smart grid[J].IEEE Communications Magazine,2019,57(6):80-85.</a:t>
            </a:r>
          </a:p>
          <a:p>
            <a:r>
              <a:rPr lang="en-US" altLang="zh-CN" sz="1200" dirty="0">
                <a:latin typeface="Times New Roman" panose="02020603050405020304" pitchFamily="18" charset="0"/>
                <a:cs typeface="Times New Roman" panose="02020603050405020304" pitchFamily="18" charset="0"/>
              </a:rPr>
              <a:t>[38] X. Wang, S. Garg, H. Lin, G. </a:t>
            </a:r>
            <a:r>
              <a:rPr lang="en-US" altLang="zh-CN" sz="1200" dirty="0" err="1">
                <a:latin typeface="Times New Roman" panose="02020603050405020304" pitchFamily="18" charset="0"/>
                <a:cs typeface="Times New Roman" panose="02020603050405020304" pitchFamily="18" charset="0"/>
              </a:rPr>
              <a:t>Kaddoum</a:t>
            </a:r>
            <a:r>
              <a:rPr lang="en-US" altLang="zh-CN" sz="1200" dirty="0">
                <a:latin typeface="Times New Roman" panose="02020603050405020304" pitchFamily="18" charset="0"/>
                <a:cs typeface="Times New Roman" panose="02020603050405020304" pitchFamily="18" charset="0"/>
              </a:rPr>
              <a:t>, J. Hu and M. S. Hossain, "A Secure Data Aggregation Strategy in Edge Computing and Blockchain-Empowered Internet of Things," in IEEE Internet of Things Journal, vol. 9, no. 16, pp. 14237-14246, 15 Aug.15, 2022, </a:t>
            </a:r>
            <a:r>
              <a:rPr lang="en-US" altLang="zh-CN" sz="1200" dirty="0" err="1">
                <a:latin typeface="Times New Roman" panose="02020603050405020304" pitchFamily="18" charset="0"/>
                <a:cs typeface="Times New Roman" panose="02020603050405020304" pitchFamily="18" charset="0"/>
              </a:rPr>
              <a:t>doi</a:t>
            </a:r>
            <a:r>
              <a:rPr lang="en-US" altLang="zh-CN" sz="1200" dirty="0">
                <a:latin typeface="Times New Roman" panose="02020603050405020304" pitchFamily="18" charset="0"/>
                <a:cs typeface="Times New Roman" panose="02020603050405020304" pitchFamily="18" charset="0"/>
              </a:rPr>
              <a:t>: 10.1109/JIOT.2020.3023588</a:t>
            </a:r>
          </a:p>
        </p:txBody>
      </p:sp>
      <p:pic>
        <p:nvPicPr>
          <p:cNvPr id="4" name="图片 3">
            <a:extLst>
              <a:ext uri="{FF2B5EF4-FFF2-40B4-BE49-F238E27FC236}">
                <a16:creationId xmlns:a16="http://schemas.microsoft.com/office/drawing/2014/main" id="{4D6FF442-0D97-BDC7-4E3B-068783A86E15}"/>
              </a:ext>
            </a:extLst>
          </p:cNvPr>
          <p:cNvPicPr>
            <a:picLocks noChangeAspect="1"/>
          </p:cNvPicPr>
          <p:nvPr/>
        </p:nvPicPr>
        <p:blipFill>
          <a:blip r:embed="rId3"/>
          <a:stretch>
            <a:fillRect/>
          </a:stretch>
        </p:blipFill>
        <p:spPr>
          <a:xfrm>
            <a:off x="7249715" y="523147"/>
            <a:ext cx="4989804" cy="4413679"/>
          </a:xfrm>
          <a:prstGeom prst="rect">
            <a:avLst/>
          </a:prstGeom>
        </p:spPr>
      </p:pic>
      <p:sp>
        <p:nvSpPr>
          <p:cNvPr id="6" name="文本框 5">
            <a:extLst>
              <a:ext uri="{FF2B5EF4-FFF2-40B4-BE49-F238E27FC236}">
                <a16:creationId xmlns:a16="http://schemas.microsoft.com/office/drawing/2014/main" id="{589C1446-17F2-A35C-E76E-0D43E2B787DD}"/>
              </a:ext>
            </a:extLst>
          </p:cNvPr>
          <p:cNvSpPr txBox="1"/>
          <p:nvPr/>
        </p:nvSpPr>
        <p:spPr>
          <a:xfrm>
            <a:off x="7537747" y="5202647"/>
            <a:ext cx="3168352" cy="523220"/>
          </a:xfrm>
          <a:prstGeom prst="rect">
            <a:avLst/>
          </a:prstGeom>
          <a:noFill/>
        </p:spPr>
        <p:txBody>
          <a:bodyPr wrap="square" rtlCol="0">
            <a:spAutoFit/>
          </a:bodyPr>
          <a:lstStyle/>
          <a:p>
            <a:r>
              <a:rPr lang="zh-CN" altLang="en-US" sz="2800" b="1" dirty="0">
                <a:highlight>
                  <a:srgbClr val="FFFF00"/>
                </a:highlight>
              </a:rPr>
              <a:t>考虑</a:t>
            </a:r>
            <a:r>
              <a:rPr lang="en-US" altLang="zh-CN" sz="2800" b="1" dirty="0">
                <a:highlight>
                  <a:srgbClr val="FFFF00"/>
                </a:highlight>
              </a:rPr>
              <a:t>Fog computing</a:t>
            </a:r>
            <a:endParaRPr lang="zh-CN" altLang="en-US" sz="2800" b="1" dirty="0">
              <a:highlight>
                <a:srgbClr val="FFFF00"/>
              </a:highlight>
            </a:endParaRPr>
          </a:p>
        </p:txBody>
      </p:sp>
      <p:sp>
        <p:nvSpPr>
          <p:cNvPr id="12" name="文本框 11">
            <a:extLst>
              <a:ext uri="{FF2B5EF4-FFF2-40B4-BE49-F238E27FC236}">
                <a16:creationId xmlns:a16="http://schemas.microsoft.com/office/drawing/2014/main" id="{CEB6EFB3-5A57-8FED-A6F6-2EBE0FB9BDF5}"/>
              </a:ext>
            </a:extLst>
          </p:cNvPr>
          <p:cNvSpPr txBox="1"/>
          <p:nvPr/>
        </p:nvSpPr>
        <p:spPr>
          <a:xfrm>
            <a:off x="20580" y="4023869"/>
            <a:ext cx="6997056" cy="1447191"/>
          </a:xfrm>
          <a:prstGeom prst="rect">
            <a:avLst/>
          </a:prstGeom>
          <a:noFill/>
        </p:spPr>
        <p:txBody>
          <a:bodyPr wrap="square">
            <a:spAutoFit/>
          </a:bodyPr>
          <a:lstStyle/>
          <a:p>
            <a:pPr indent="457200">
              <a:lnSpc>
                <a:spcPct val="125000"/>
              </a:lnSpc>
            </a:pPr>
            <a:r>
              <a:rPr lang="zh-CN" altLang="en-US" dirty="0"/>
              <a:t>文献</a:t>
            </a:r>
            <a:r>
              <a:rPr lang="en-US" altLang="zh-CN" dirty="0"/>
              <a:t>[37]</a:t>
            </a:r>
            <a:r>
              <a:rPr lang="zh-CN" altLang="en-US" dirty="0"/>
              <a:t>提出了一种基于</a:t>
            </a:r>
            <a:r>
              <a:rPr lang="zh-CN" altLang="en-US" b="1" u="sng" dirty="0"/>
              <a:t>雾计算</a:t>
            </a:r>
            <a:r>
              <a:rPr lang="zh-CN" altLang="en-US" dirty="0"/>
              <a:t>的轻量级数据</a:t>
            </a:r>
            <a:r>
              <a:rPr lang="zh-CN" altLang="en-US" b="1" dirty="0"/>
              <a:t>聚合方案</a:t>
            </a:r>
            <a:r>
              <a:rPr lang="zh-CN" altLang="en-US" dirty="0"/>
              <a:t>，该方案通过盲签名和Paillier同态加密系统保证数据隐私安全</a:t>
            </a:r>
            <a:endParaRPr lang="en-US" altLang="zh-CN" dirty="0"/>
          </a:p>
          <a:p>
            <a:pPr indent="457200">
              <a:lnSpc>
                <a:spcPct val="125000"/>
              </a:lnSpc>
            </a:pPr>
            <a:r>
              <a:rPr lang="zh-CN" altLang="en-US" dirty="0"/>
              <a:t>文献</a:t>
            </a:r>
            <a:r>
              <a:rPr lang="en-US" altLang="zh-CN" dirty="0"/>
              <a:t>[38] </a:t>
            </a:r>
            <a:r>
              <a:rPr lang="zh-CN" altLang="en-US" u="sng" dirty="0"/>
              <a:t>考虑</a:t>
            </a:r>
            <a:r>
              <a:rPr lang="zh-CN" altLang="en-US" b="1" u="sng" dirty="0"/>
              <a:t>雾辅助的云计算中的数据聚合</a:t>
            </a:r>
            <a:r>
              <a:rPr lang="zh-CN" altLang="en-US" dirty="0"/>
              <a:t>，并用假名保护终端设备其身份隐私，并使用了同态加密保证数据的机密性和隐私性</a:t>
            </a:r>
          </a:p>
        </p:txBody>
      </p:sp>
    </p:spTree>
    <p:extLst>
      <p:ext uri="{BB962C8B-B14F-4D97-AF65-F5344CB8AC3E}">
        <p14:creationId xmlns:p14="http://schemas.microsoft.com/office/powerpoint/2010/main" val="106656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6"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978D8-EF50-A55A-E2D3-E6883C1D629C}"/>
            </a:ext>
          </a:extLst>
        </p:cNvPr>
        <p:cNvGrpSpPr/>
        <p:nvPr/>
      </p:nvGrpSpPr>
      <p:grpSpPr>
        <a:xfrm>
          <a:off x="0" y="0"/>
          <a:ext cx="0" cy="0"/>
          <a:chOff x="0" y="0"/>
          <a:chExt cx="0" cy="0"/>
        </a:xfrm>
      </p:grpSpPr>
      <p:cxnSp>
        <p:nvCxnSpPr>
          <p:cNvPr id="8" name="直接连接符 7">
            <a:extLst>
              <a:ext uri="{FF2B5EF4-FFF2-40B4-BE49-F238E27FC236}">
                <a16:creationId xmlns:a16="http://schemas.microsoft.com/office/drawing/2014/main" id="{8108721B-ABCA-AB70-869A-61D84B90003B}"/>
              </a:ext>
            </a:extLst>
          </p:cNvPr>
          <p:cNvCxnSpPr>
            <a:cxnSpLocks/>
          </p:cNvCxnSpPr>
          <p:nvPr/>
        </p:nvCxnSpPr>
        <p:spPr>
          <a:xfrm flipV="1">
            <a:off x="13921" y="400217"/>
            <a:ext cx="12146259" cy="4502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22A826FA-2D01-AD5C-C4B4-E6ADDFEC2EF9}"/>
              </a:ext>
            </a:extLst>
          </p:cNvPr>
          <p:cNvSpPr txBox="1"/>
          <p:nvPr/>
        </p:nvSpPr>
        <p:spPr>
          <a:xfrm>
            <a:off x="-1" y="53968"/>
            <a:ext cx="6745660" cy="346249"/>
          </a:xfrm>
          <a:prstGeom prst="rect">
            <a:avLst/>
          </a:prstGeom>
          <a:noFill/>
        </p:spPr>
        <p:txBody>
          <a:bodyPr wrap="square" lIns="68580" tIns="34290" rIns="68580" bIns="34290" rtlCol="0">
            <a:spAutoFit/>
          </a:bodyPr>
          <a:lstStyle/>
          <a:p>
            <a:pPr marL="0" lvl="1"/>
            <a:r>
              <a:rPr lang="en-US" altLang="zh-CN" b="1" dirty="0">
                <a:solidFill>
                  <a:srgbClr val="414455"/>
                </a:solidFill>
                <a:latin typeface="微软雅黑" pitchFamily="34" charset="-122"/>
                <a:ea typeface="微软雅黑" pitchFamily="34" charset="-122"/>
              </a:rPr>
              <a:t>TO</a:t>
            </a:r>
            <a:r>
              <a:rPr lang="zh-CN" altLang="en-US" b="1" dirty="0">
                <a:solidFill>
                  <a:srgbClr val="414455"/>
                </a:solidFill>
                <a:latin typeface="微软雅黑" pitchFamily="34" charset="-122"/>
                <a:ea typeface="微软雅黑" pitchFamily="34" charset="-122"/>
              </a:rPr>
              <a:t> </a:t>
            </a:r>
            <a:r>
              <a:rPr lang="en-US" altLang="zh-CN" b="1" dirty="0">
                <a:solidFill>
                  <a:srgbClr val="414455"/>
                </a:solidFill>
                <a:latin typeface="微软雅黑" pitchFamily="34" charset="-122"/>
                <a:ea typeface="微软雅黑" pitchFamily="34" charset="-122"/>
              </a:rPr>
              <a:t>DO</a:t>
            </a:r>
            <a:r>
              <a:rPr lang="zh-CN" altLang="en-US" b="1" dirty="0">
                <a:solidFill>
                  <a:srgbClr val="414455"/>
                </a:solidFill>
                <a:latin typeface="微软雅黑" pitchFamily="34" charset="-122"/>
                <a:ea typeface="微软雅黑" pitchFamily="34" charset="-122"/>
              </a:rPr>
              <a:t> </a:t>
            </a:r>
            <a:r>
              <a:rPr lang="en-US" altLang="zh-CN" b="1" dirty="0">
                <a:solidFill>
                  <a:srgbClr val="414455"/>
                </a:solidFill>
                <a:latin typeface="微软雅黑" pitchFamily="34" charset="-122"/>
                <a:ea typeface="微软雅黑" pitchFamily="34" charset="-122"/>
              </a:rPr>
              <a:t>3</a:t>
            </a:r>
            <a:r>
              <a:rPr lang="zh-CN" altLang="en-US" b="1" dirty="0">
                <a:solidFill>
                  <a:srgbClr val="414455"/>
                </a:solidFill>
                <a:latin typeface="微软雅黑" pitchFamily="34" charset="-122"/>
                <a:ea typeface="微软雅黑" pitchFamily="34" charset="-122"/>
              </a:rPr>
              <a:t>：</a:t>
            </a:r>
            <a:r>
              <a:rPr lang="en-US" altLang="zh-CN" b="1" dirty="0">
                <a:solidFill>
                  <a:srgbClr val="414455"/>
                </a:solidFill>
                <a:latin typeface="微软雅黑" pitchFamily="34" charset="-122"/>
                <a:ea typeface="微软雅黑" pitchFamily="34" charset="-122"/>
              </a:rPr>
              <a:t>V2V</a:t>
            </a:r>
            <a:r>
              <a:rPr lang="zh-CN" altLang="en-US" b="1" dirty="0">
                <a:solidFill>
                  <a:srgbClr val="414455"/>
                </a:solidFill>
                <a:latin typeface="微软雅黑" pitchFamily="34" charset="-122"/>
                <a:ea typeface="微软雅黑" pitchFamily="34" charset="-122"/>
              </a:rPr>
              <a:t>电力交易中基于区块链的安全高效支付方案</a:t>
            </a:r>
          </a:p>
        </p:txBody>
      </p:sp>
      <p:sp>
        <p:nvSpPr>
          <p:cNvPr id="15" name="文本框 14">
            <a:extLst>
              <a:ext uri="{FF2B5EF4-FFF2-40B4-BE49-F238E27FC236}">
                <a16:creationId xmlns:a16="http://schemas.microsoft.com/office/drawing/2014/main" id="{6180E3B9-EBE3-760C-3CE3-DE5F804BAB95}"/>
              </a:ext>
            </a:extLst>
          </p:cNvPr>
          <p:cNvSpPr txBox="1"/>
          <p:nvPr/>
        </p:nvSpPr>
        <p:spPr>
          <a:xfrm>
            <a:off x="-4643" y="5882677"/>
            <a:ext cx="12146259" cy="1015663"/>
          </a:xfrm>
          <a:prstGeom prst="rect">
            <a:avLst/>
          </a:prstGeom>
          <a:noFill/>
        </p:spPr>
        <p:txBody>
          <a:bodyPr wrap="square" rtlCol="0">
            <a:spAutoFit/>
          </a:bodyPr>
          <a:lstStyle/>
          <a:p>
            <a:r>
              <a:rPr lang="en-US" altLang="zh-CN" sz="1200" dirty="0">
                <a:latin typeface="Times New Roman" panose="02020603050405020304" pitchFamily="18" charset="0"/>
                <a:cs typeface="Times New Roman" panose="02020603050405020304" pitchFamily="18" charset="0"/>
              </a:rPr>
              <a:t>[39] F. Gao, L. Zhu, M. Shen, K. Sharif, Z. Wan and K. Ren, "A Blockchain-Based Privacy-Preserving Payment Mechanism for Vehicle-to-Grid Networks," in IEEE Network, vol. 32, no. 6, pp. 184-192, November/December 2018, </a:t>
            </a:r>
            <a:r>
              <a:rPr lang="en-US" altLang="zh-CN" sz="1200" dirty="0" err="1">
                <a:latin typeface="Times New Roman" panose="02020603050405020304" pitchFamily="18" charset="0"/>
                <a:cs typeface="Times New Roman" panose="02020603050405020304" pitchFamily="18" charset="0"/>
              </a:rPr>
              <a:t>doi</a:t>
            </a:r>
            <a:r>
              <a:rPr lang="en-US" altLang="zh-CN" sz="1200" dirty="0">
                <a:latin typeface="Times New Roman" panose="02020603050405020304" pitchFamily="18" charset="0"/>
                <a:cs typeface="Times New Roman" panose="02020603050405020304" pitchFamily="18" charset="0"/>
              </a:rPr>
              <a:t>: 10.1109/MNET.2018.1700269</a:t>
            </a:r>
          </a:p>
          <a:p>
            <a:r>
              <a:rPr lang="en-US" altLang="zh-CN" sz="1200" dirty="0">
                <a:latin typeface="Times New Roman" panose="02020603050405020304" pitchFamily="18" charset="0"/>
                <a:cs typeface="Times New Roman" panose="02020603050405020304" pitchFamily="18" charset="0"/>
              </a:rPr>
              <a:t>[40] S. Nakamoto, "Bitcoin: A peer-to-peer electronic cash system", 2008, [online] Available: https://bitcoin.org/bitcoin.pdf.</a:t>
            </a:r>
          </a:p>
          <a:p>
            <a:r>
              <a:rPr lang="en-US" altLang="zh-CN" sz="1200" dirty="0">
                <a:latin typeface="Times New Roman" panose="02020603050405020304" pitchFamily="18" charset="0"/>
                <a:cs typeface="Times New Roman" panose="02020603050405020304" pitchFamily="18" charset="0"/>
              </a:rPr>
              <a:t>[41 Z. Wan, T. Zhang, W. Liu, M. Wang and L. Zhu, "Decentralized Privacy-Preserving Fair Exchange Scheme for V2G Based on Blockchain," in IEEE Transactions on Dependable and Secure Computing, vol. 19, no. 4, pp. 2442-2456, 1 July-Aug. 2022, </a:t>
            </a:r>
            <a:r>
              <a:rPr lang="en-US" altLang="zh-CN" sz="1200" dirty="0" err="1">
                <a:latin typeface="Times New Roman" panose="02020603050405020304" pitchFamily="18" charset="0"/>
                <a:cs typeface="Times New Roman" panose="02020603050405020304" pitchFamily="18" charset="0"/>
              </a:rPr>
              <a:t>doi</a:t>
            </a:r>
            <a:r>
              <a:rPr lang="en-US" altLang="zh-CN" sz="1200" dirty="0">
                <a:latin typeface="Times New Roman" panose="02020603050405020304" pitchFamily="18" charset="0"/>
                <a:cs typeface="Times New Roman" panose="02020603050405020304" pitchFamily="18" charset="0"/>
              </a:rPr>
              <a:t>: 10.1109/TDSC.2021.3059345</a:t>
            </a:r>
          </a:p>
        </p:txBody>
      </p:sp>
      <p:sp>
        <p:nvSpPr>
          <p:cNvPr id="2" name="文本框 1">
            <a:extLst>
              <a:ext uri="{FF2B5EF4-FFF2-40B4-BE49-F238E27FC236}">
                <a16:creationId xmlns:a16="http://schemas.microsoft.com/office/drawing/2014/main" id="{517E8EB5-E556-AA94-67D1-D62F530E11DA}"/>
              </a:ext>
            </a:extLst>
          </p:cNvPr>
          <p:cNvSpPr txBox="1"/>
          <p:nvPr/>
        </p:nvSpPr>
        <p:spPr>
          <a:xfrm>
            <a:off x="13921" y="548680"/>
            <a:ext cx="11844306" cy="1447191"/>
          </a:xfrm>
          <a:prstGeom prst="rect">
            <a:avLst/>
          </a:prstGeom>
          <a:noFill/>
        </p:spPr>
        <p:txBody>
          <a:bodyPr wrap="square" rtlCol="0">
            <a:spAutoFit/>
          </a:bodyPr>
          <a:lstStyle/>
          <a:p>
            <a:pPr indent="457200">
              <a:lnSpc>
                <a:spcPct val="125000"/>
              </a:lnSpc>
            </a:pPr>
            <a:r>
              <a:rPr lang="zh-CN" altLang="en-US" dirty="0"/>
              <a:t>传统支付方式如信用卡等，需要与第三方有联系，产生了与多个组织的分布式支付记录信息，会导致在没有用户同意的情况下进行共享</a:t>
            </a:r>
            <a:r>
              <a:rPr lang="en-US" altLang="zh-CN" dirty="0"/>
              <a:t>[39]</a:t>
            </a:r>
            <a:r>
              <a:rPr lang="zh-CN" altLang="en-US" dirty="0"/>
              <a:t>，故可能涉及隐私泄露的问题</a:t>
            </a:r>
            <a:endParaRPr lang="en-US" altLang="zh-CN" dirty="0"/>
          </a:p>
          <a:p>
            <a:pPr marL="742950" lvl="1" indent="-285750">
              <a:lnSpc>
                <a:spcPct val="125000"/>
              </a:lnSpc>
              <a:buFont typeface="Wingdings" panose="05000000000000000000" pitchFamily="2" charset="2"/>
              <a:buChar char="u"/>
            </a:pPr>
            <a:r>
              <a:rPr lang="en-US" altLang="zh-CN" dirty="0"/>
              <a:t> </a:t>
            </a:r>
            <a:r>
              <a:rPr lang="zh-CN" altLang="en-US" dirty="0"/>
              <a:t>各种匿名支付机制实现了</a:t>
            </a:r>
            <a:r>
              <a:rPr lang="en-US" altLang="zh-CN" dirty="0"/>
              <a:t>EVs</a:t>
            </a:r>
            <a:r>
              <a:rPr lang="zh-CN" altLang="en-US" dirty="0"/>
              <a:t>隐私保护，但大多数采用集中式，并用可信第三方处理支付</a:t>
            </a:r>
            <a:endParaRPr lang="en-US" altLang="zh-CN" dirty="0"/>
          </a:p>
          <a:p>
            <a:pPr marL="1200150" lvl="2" indent="-285750">
              <a:lnSpc>
                <a:spcPct val="125000"/>
              </a:lnSpc>
              <a:buFont typeface="Wingdings" panose="05000000000000000000" pitchFamily="2" charset="2"/>
              <a:buChar char="p"/>
            </a:pPr>
            <a:r>
              <a:rPr lang="zh-CN" altLang="en-US" dirty="0"/>
              <a:t>但当支付记录在多个实体之间共享以供分析时，并无法隐藏身份</a:t>
            </a:r>
            <a:r>
              <a:rPr lang="en-US" altLang="zh-CN" dirty="0"/>
              <a:t> &amp;  </a:t>
            </a:r>
            <a:r>
              <a:rPr lang="zh-CN" altLang="en-US" dirty="0"/>
              <a:t>存在单点故障</a:t>
            </a:r>
            <a:r>
              <a:rPr lang="en-US" altLang="zh-CN" dirty="0"/>
              <a:t>	</a:t>
            </a:r>
            <a:endParaRPr lang="zh-CN" altLang="en-US" dirty="0"/>
          </a:p>
        </p:txBody>
      </p:sp>
      <p:sp>
        <p:nvSpPr>
          <p:cNvPr id="6" name="文本框 5">
            <a:extLst>
              <a:ext uri="{FF2B5EF4-FFF2-40B4-BE49-F238E27FC236}">
                <a16:creationId xmlns:a16="http://schemas.microsoft.com/office/drawing/2014/main" id="{A19C406D-364E-F1C1-2C68-AB6D68E50232}"/>
              </a:ext>
            </a:extLst>
          </p:cNvPr>
          <p:cNvSpPr txBox="1"/>
          <p:nvPr/>
        </p:nvSpPr>
        <p:spPr>
          <a:xfrm>
            <a:off x="16801" y="2098691"/>
            <a:ext cx="12010487" cy="754694"/>
          </a:xfrm>
          <a:prstGeom prst="rect">
            <a:avLst/>
          </a:prstGeom>
          <a:noFill/>
        </p:spPr>
        <p:txBody>
          <a:bodyPr wrap="square">
            <a:spAutoFit/>
          </a:bodyPr>
          <a:lstStyle/>
          <a:p>
            <a:pPr indent="457200">
              <a:lnSpc>
                <a:spcPct val="125000"/>
              </a:lnSpc>
            </a:pPr>
            <a:r>
              <a:rPr lang="zh-CN" altLang="en-US" b="1" dirty="0">
                <a:solidFill>
                  <a:srgbClr val="FF0000"/>
                </a:solidFill>
              </a:rPr>
              <a:t>区块链</a:t>
            </a:r>
            <a:r>
              <a:rPr lang="en-US" altLang="zh-CN" dirty="0"/>
              <a:t>[40]</a:t>
            </a:r>
            <a:r>
              <a:rPr lang="zh-CN" altLang="en-US" dirty="0"/>
              <a:t>可以有效地防止集中模式下不可避免的自私行为和单点故障，既可作为可信第三方</a:t>
            </a:r>
            <a:r>
              <a:rPr lang="en-US" altLang="zh-CN" dirty="0"/>
              <a:t>(</a:t>
            </a:r>
            <a:r>
              <a:rPr lang="zh-CN" altLang="en-US" i="1" dirty="0"/>
              <a:t>可信的透明方</a:t>
            </a:r>
            <a:r>
              <a:rPr lang="en-US" altLang="zh-CN" i="1" dirty="0"/>
              <a:t>,</a:t>
            </a:r>
            <a:r>
              <a:rPr lang="zh-CN" altLang="en-US" i="1" dirty="0"/>
              <a:t>不能持有任何秘密</a:t>
            </a:r>
            <a:r>
              <a:rPr lang="en-US" altLang="zh-CN" dirty="0"/>
              <a:t>)</a:t>
            </a:r>
            <a:r>
              <a:rPr lang="zh-CN" altLang="en-US" dirty="0"/>
              <a:t>又可作为支付结算的实体</a:t>
            </a:r>
          </a:p>
        </p:txBody>
      </p:sp>
      <p:sp>
        <p:nvSpPr>
          <p:cNvPr id="7" name="文本框 6">
            <a:extLst>
              <a:ext uri="{FF2B5EF4-FFF2-40B4-BE49-F238E27FC236}">
                <a16:creationId xmlns:a16="http://schemas.microsoft.com/office/drawing/2014/main" id="{A242D945-3F34-9921-F2F7-03CD3C54D96F}"/>
              </a:ext>
            </a:extLst>
          </p:cNvPr>
          <p:cNvSpPr txBox="1"/>
          <p:nvPr/>
        </p:nvSpPr>
        <p:spPr>
          <a:xfrm>
            <a:off x="454433" y="3710900"/>
            <a:ext cx="1008112" cy="369332"/>
          </a:xfrm>
          <a:prstGeom prst="rect">
            <a:avLst/>
          </a:prstGeom>
          <a:noFill/>
        </p:spPr>
        <p:txBody>
          <a:bodyPr wrap="square" rtlCol="0">
            <a:spAutoFit/>
          </a:bodyPr>
          <a:lstStyle/>
          <a:p>
            <a:r>
              <a:rPr lang="zh-CN" altLang="en-US" dirty="0"/>
              <a:t>文献</a:t>
            </a:r>
            <a:r>
              <a:rPr lang="en-US" altLang="zh-CN" dirty="0"/>
              <a:t>[41]</a:t>
            </a:r>
            <a:endParaRPr lang="zh-CN" altLang="en-US" dirty="0"/>
          </a:p>
        </p:txBody>
      </p:sp>
      <p:sp>
        <p:nvSpPr>
          <p:cNvPr id="9" name="左大括号 8">
            <a:extLst>
              <a:ext uri="{FF2B5EF4-FFF2-40B4-BE49-F238E27FC236}">
                <a16:creationId xmlns:a16="http://schemas.microsoft.com/office/drawing/2014/main" id="{6FA06219-2EC1-233D-605B-FD096B975ED4}"/>
              </a:ext>
            </a:extLst>
          </p:cNvPr>
          <p:cNvSpPr/>
          <p:nvPr/>
        </p:nvSpPr>
        <p:spPr>
          <a:xfrm>
            <a:off x="1561083" y="3262998"/>
            <a:ext cx="385274" cy="1330411"/>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1" dirty="0"/>
          </a:p>
        </p:txBody>
      </p:sp>
      <p:sp>
        <p:nvSpPr>
          <p:cNvPr id="11" name="文本框 10">
            <a:extLst>
              <a:ext uri="{FF2B5EF4-FFF2-40B4-BE49-F238E27FC236}">
                <a16:creationId xmlns:a16="http://schemas.microsoft.com/office/drawing/2014/main" id="{AB2E14C1-B7AC-81CE-B16D-4BF6C1A06582}"/>
              </a:ext>
            </a:extLst>
          </p:cNvPr>
          <p:cNvSpPr txBox="1"/>
          <p:nvPr/>
        </p:nvSpPr>
        <p:spPr>
          <a:xfrm>
            <a:off x="1961622" y="3024066"/>
            <a:ext cx="10065666" cy="646331"/>
          </a:xfrm>
          <a:prstGeom prst="rect">
            <a:avLst/>
          </a:prstGeom>
          <a:noFill/>
        </p:spPr>
        <p:txBody>
          <a:bodyPr wrap="square" rtlCol="0">
            <a:spAutoFit/>
          </a:bodyPr>
          <a:lstStyle/>
          <a:p>
            <a:pPr marL="342900" indent="-342900">
              <a:buAutoNum type="arabicPeriod"/>
            </a:pPr>
            <a:r>
              <a:rPr lang="zh-CN" altLang="en-US" dirty="0"/>
              <a:t>提出</a:t>
            </a:r>
            <a:r>
              <a:rPr lang="en-US" altLang="zh-CN" dirty="0"/>
              <a:t>V2GEx——</a:t>
            </a:r>
            <a:r>
              <a:rPr lang="zh-CN" altLang="en-US" b="1" dirty="0"/>
              <a:t>分散的隐私保护公平交换方案</a:t>
            </a:r>
            <a:r>
              <a:rPr lang="en-US" altLang="zh-CN" dirty="0"/>
              <a:t> :  </a:t>
            </a:r>
            <a:r>
              <a:rPr lang="zh-CN" altLang="en-US" dirty="0"/>
              <a:t>核心思想使用</a:t>
            </a:r>
            <a:r>
              <a:rPr lang="en-US" altLang="zh-CN" b="1" dirty="0" err="1">
                <a:solidFill>
                  <a:srgbClr val="FF0000"/>
                </a:solidFill>
              </a:rPr>
              <a:t>zk</a:t>
            </a:r>
            <a:r>
              <a:rPr lang="en-US" altLang="zh-CN" b="1" dirty="0">
                <a:solidFill>
                  <a:srgbClr val="FF0000"/>
                </a:solidFill>
              </a:rPr>
              <a:t>-SNARK</a:t>
            </a:r>
            <a:r>
              <a:rPr lang="zh-CN" altLang="en-US" dirty="0"/>
              <a:t>证明来确保交易的正确性而不泄露交易隐私，并使用</a:t>
            </a:r>
            <a:r>
              <a:rPr lang="zh-CN" altLang="en-US" b="1" dirty="0"/>
              <a:t>智能合约和哈希链小额支付</a:t>
            </a:r>
            <a:r>
              <a:rPr lang="zh-CN" altLang="en-US" dirty="0"/>
              <a:t>来保证公平交易</a:t>
            </a:r>
            <a:endParaRPr lang="en-US" altLang="zh-CN" u="sng" dirty="0"/>
          </a:p>
        </p:txBody>
      </p:sp>
      <p:sp>
        <p:nvSpPr>
          <p:cNvPr id="12" name="文本框 11">
            <a:extLst>
              <a:ext uri="{FF2B5EF4-FFF2-40B4-BE49-F238E27FC236}">
                <a16:creationId xmlns:a16="http://schemas.microsoft.com/office/drawing/2014/main" id="{E612C694-4A1B-D790-18CC-4702C39DC7FC}"/>
              </a:ext>
            </a:extLst>
          </p:cNvPr>
          <p:cNvSpPr txBox="1"/>
          <p:nvPr/>
        </p:nvSpPr>
        <p:spPr>
          <a:xfrm>
            <a:off x="1986845" y="3801821"/>
            <a:ext cx="9802460" cy="369332"/>
          </a:xfrm>
          <a:prstGeom prst="rect">
            <a:avLst/>
          </a:prstGeom>
          <a:noFill/>
        </p:spPr>
        <p:txBody>
          <a:bodyPr wrap="square" rtlCol="0">
            <a:spAutoFit/>
          </a:bodyPr>
          <a:lstStyle/>
          <a:p>
            <a:r>
              <a:rPr lang="en-US" altLang="zh-CN" dirty="0"/>
              <a:t>2.   </a:t>
            </a:r>
            <a:r>
              <a:rPr lang="zh-CN" altLang="en-US" dirty="0"/>
              <a:t>结合</a:t>
            </a:r>
            <a:r>
              <a:rPr lang="en-US" altLang="zh-CN" b="1" dirty="0">
                <a:solidFill>
                  <a:srgbClr val="FF0000"/>
                </a:solidFill>
              </a:rPr>
              <a:t>ZKP</a:t>
            </a:r>
            <a:r>
              <a:rPr lang="zh-CN" altLang="en-US" dirty="0"/>
              <a:t>技术实现了</a:t>
            </a:r>
            <a:r>
              <a:rPr lang="en-US" altLang="zh-CN" dirty="0"/>
              <a:t>V2G</a:t>
            </a:r>
            <a:r>
              <a:rPr lang="zh-CN" altLang="en-US" dirty="0"/>
              <a:t>中电力交易的公平交换和隐私保护</a:t>
            </a:r>
          </a:p>
        </p:txBody>
      </p:sp>
      <p:sp>
        <p:nvSpPr>
          <p:cNvPr id="13" name="文本框 12">
            <a:extLst>
              <a:ext uri="{FF2B5EF4-FFF2-40B4-BE49-F238E27FC236}">
                <a16:creationId xmlns:a16="http://schemas.microsoft.com/office/drawing/2014/main" id="{5E3666C3-CA06-825D-F9E6-FC0580332795}"/>
              </a:ext>
            </a:extLst>
          </p:cNvPr>
          <p:cNvSpPr txBox="1"/>
          <p:nvPr/>
        </p:nvSpPr>
        <p:spPr>
          <a:xfrm>
            <a:off x="1993131" y="4338148"/>
            <a:ext cx="8928992" cy="646331"/>
          </a:xfrm>
          <a:prstGeom prst="rect">
            <a:avLst/>
          </a:prstGeom>
          <a:noFill/>
        </p:spPr>
        <p:txBody>
          <a:bodyPr wrap="square" rtlCol="0">
            <a:spAutoFit/>
          </a:bodyPr>
          <a:lstStyle/>
          <a:p>
            <a:pPr marL="342900" indent="-342900">
              <a:buAutoNum type="arabicPeriod" startAt="3"/>
            </a:pPr>
            <a:r>
              <a:rPr lang="zh-CN" altLang="en-US" b="1" i="1" dirty="0">
                <a:solidFill>
                  <a:srgbClr val="FF0000"/>
                </a:solidFill>
              </a:rPr>
              <a:t>隐私保护资金拆分机制</a:t>
            </a:r>
            <a:r>
              <a:rPr lang="zh-CN" altLang="en-US" dirty="0"/>
              <a:t>实现了支付双方正确的支付结算，且不会泄露支付金额</a:t>
            </a:r>
            <a:endParaRPr lang="en-US" altLang="zh-CN" dirty="0"/>
          </a:p>
          <a:p>
            <a:pPr marL="742950" lvl="1" indent="-285750">
              <a:buFont typeface="Wingdings" panose="05000000000000000000" pitchFamily="2" charset="2"/>
              <a:buChar char="Ø"/>
            </a:pPr>
            <a:r>
              <a:rPr lang="zh-CN" altLang="en-US" dirty="0"/>
              <a:t>支付以两阶段的方式结算，确保发送方</a:t>
            </a:r>
            <a:r>
              <a:rPr lang="en-US" altLang="zh-CN" dirty="0"/>
              <a:t>-</a:t>
            </a:r>
            <a:r>
              <a:rPr lang="zh-CN" altLang="en-US" dirty="0"/>
              <a:t>接收方的链接性不受到对手的攻击</a:t>
            </a:r>
          </a:p>
        </p:txBody>
      </p:sp>
      <p:sp>
        <p:nvSpPr>
          <p:cNvPr id="4" name="文本框 3">
            <a:extLst>
              <a:ext uri="{FF2B5EF4-FFF2-40B4-BE49-F238E27FC236}">
                <a16:creationId xmlns:a16="http://schemas.microsoft.com/office/drawing/2014/main" id="{7AA6B31D-87A5-54A7-6473-E3FB3D6842AC}"/>
              </a:ext>
            </a:extLst>
          </p:cNvPr>
          <p:cNvSpPr txBox="1"/>
          <p:nvPr/>
        </p:nvSpPr>
        <p:spPr>
          <a:xfrm>
            <a:off x="184689" y="5233523"/>
            <a:ext cx="12010486" cy="400110"/>
          </a:xfrm>
          <a:prstGeom prst="rect">
            <a:avLst/>
          </a:prstGeom>
          <a:noFill/>
        </p:spPr>
        <p:txBody>
          <a:bodyPr wrap="square">
            <a:spAutoFit/>
          </a:bodyPr>
          <a:lstStyle/>
          <a:p>
            <a:r>
              <a:rPr lang="zh-CN" altLang="en-US" sz="2000" b="1" dirty="0">
                <a:highlight>
                  <a:srgbClr val="FFFF00"/>
                </a:highlight>
              </a:rPr>
              <a:t>考虑集成</a:t>
            </a:r>
            <a:r>
              <a:rPr lang="en-US" altLang="zh-CN" sz="2000" b="1" dirty="0">
                <a:highlight>
                  <a:srgbClr val="FFFF00"/>
                </a:highlight>
              </a:rPr>
              <a:t>Smart Contract </a:t>
            </a:r>
            <a:r>
              <a:rPr lang="en-US" altLang="zh-CN" dirty="0"/>
              <a:t>——</a:t>
            </a:r>
            <a:r>
              <a:rPr lang="zh-CN" altLang="en-US" dirty="0"/>
              <a:t>找到合适匹配，</a:t>
            </a:r>
            <a:r>
              <a:rPr lang="zh-CN" altLang="en-US" b="0" i="0" dirty="0">
                <a:solidFill>
                  <a:srgbClr val="333333"/>
                </a:solidFill>
                <a:effectLst/>
                <a:latin typeface="Georgia" panose="02040502050405020303" pitchFamily="18" charset="0"/>
              </a:rPr>
              <a:t>验证能源可用性及</a:t>
            </a:r>
            <a:r>
              <a:rPr lang="zh-CN" altLang="en-US" dirty="0"/>
              <a:t>交易细节，确保符合监管要求，提供安全透明的服务</a:t>
            </a:r>
          </a:p>
        </p:txBody>
      </p:sp>
    </p:spTree>
    <p:extLst>
      <p:ext uri="{BB962C8B-B14F-4D97-AF65-F5344CB8AC3E}">
        <p14:creationId xmlns:p14="http://schemas.microsoft.com/office/powerpoint/2010/main" val="305673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animBg="1"/>
      <p:bldP spid="11" grpId="0"/>
      <p:bldP spid="12" grpId="0"/>
      <p:bldP spid="1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93FC5-6732-5068-E1D1-D28AD4B62F19}"/>
            </a:ext>
          </a:extLst>
        </p:cNvPr>
        <p:cNvGrpSpPr/>
        <p:nvPr/>
      </p:nvGrpSpPr>
      <p:grpSpPr>
        <a:xfrm>
          <a:off x="0" y="0"/>
          <a:ext cx="0" cy="0"/>
          <a:chOff x="0" y="0"/>
          <a:chExt cx="0" cy="0"/>
        </a:xfrm>
      </p:grpSpPr>
      <p:cxnSp>
        <p:nvCxnSpPr>
          <p:cNvPr id="8" name="直接连接符 7">
            <a:extLst>
              <a:ext uri="{FF2B5EF4-FFF2-40B4-BE49-F238E27FC236}">
                <a16:creationId xmlns:a16="http://schemas.microsoft.com/office/drawing/2014/main" id="{1CD0CF9B-313E-FA4E-8A77-A80797B6D897}"/>
              </a:ext>
            </a:extLst>
          </p:cNvPr>
          <p:cNvCxnSpPr>
            <a:cxnSpLocks/>
          </p:cNvCxnSpPr>
          <p:nvPr/>
        </p:nvCxnSpPr>
        <p:spPr>
          <a:xfrm flipV="1">
            <a:off x="13921" y="400217"/>
            <a:ext cx="12146259" cy="4502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86C65A63-CCF7-DA17-4B7A-D6FCE52046DA}"/>
              </a:ext>
            </a:extLst>
          </p:cNvPr>
          <p:cNvSpPr txBox="1"/>
          <p:nvPr/>
        </p:nvSpPr>
        <p:spPr>
          <a:xfrm>
            <a:off x="-1" y="53968"/>
            <a:ext cx="6745660" cy="346249"/>
          </a:xfrm>
          <a:prstGeom prst="rect">
            <a:avLst/>
          </a:prstGeom>
          <a:noFill/>
        </p:spPr>
        <p:txBody>
          <a:bodyPr wrap="square" lIns="68580" tIns="34290" rIns="68580" bIns="34290" rtlCol="0">
            <a:spAutoFit/>
          </a:bodyPr>
          <a:lstStyle/>
          <a:p>
            <a:pPr marL="0" lvl="1"/>
            <a:r>
              <a:rPr lang="en-US" altLang="zh-CN" b="1" dirty="0">
                <a:solidFill>
                  <a:srgbClr val="414455"/>
                </a:solidFill>
                <a:latin typeface="微软雅黑" pitchFamily="34" charset="-122"/>
                <a:ea typeface="微软雅黑" pitchFamily="34" charset="-122"/>
              </a:rPr>
              <a:t>TO</a:t>
            </a:r>
            <a:r>
              <a:rPr lang="zh-CN" altLang="en-US" b="1" dirty="0">
                <a:solidFill>
                  <a:srgbClr val="414455"/>
                </a:solidFill>
                <a:latin typeface="微软雅黑" pitchFamily="34" charset="-122"/>
                <a:ea typeface="微软雅黑" pitchFamily="34" charset="-122"/>
              </a:rPr>
              <a:t> </a:t>
            </a:r>
            <a:r>
              <a:rPr lang="en-US" altLang="zh-CN" b="1" dirty="0">
                <a:solidFill>
                  <a:srgbClr val="414455"/>
                </a:solidFill>
                <a:latin typeface="微软雅黑" pitchFamily="34" charset="-122"/>
                <a:ea typeface="微软雅黑" pitchFamily="34" charset="-122"/>
              </a:rPr>
              <a:t>DO</a:t>
            </a:r>
            <a:r>
              <a:rPr lang="zh-CN" altLang="en-US" b="1" dirty="0">
                <a:solidFill>
                  <a:srgbClr val="414455"/>
                </a:solidFill>
                <a:latin typeface="微软雅黑" pitchFamily="34" charset="-122"/>
                <a:ea typeface="微软雅黑" pitchFamily="34" charset="-122"/>
              </a:rPr>
              <a:t> </a:t>
            </a:r>
            <a:r>
              <a:rPr lang="en-US" altLang="zh-CN" b="1" dirty="0">
                <a:solidFill>
                  <a:srgbClr val="414455"/>
                </a:solidFill>
                <a:latin typeface="微软雅黑" pitchFamily="34" charset="-122"/>
                <a:ea typeface="微软雅黑" pitchFamily="34" charset="-122"/>
              </a:rPr>
              <a:t>3</a:t>
            </a:r>
            <a:r>
              <a:rPr lang="zh-CN" altLang="en-US" b="1" dirty="0">
                <a:solidFill>
                  <a:srgbClr val="414455"/>
                </a:solidFill>
                <a:latin typeface="微软雅黑" pitchFamily="34" charset="-122"/>
                <a:ea typeface="微软雅黑" pitchFamily="34" charset="-122"/>
              </a:rPr>
              <a:t>：</a:t>
            </a:r>
            <a:r>
              <a:rPr lang="en-US" altLang="zh-CN" b="1" dirty="0">
                <a:solidFill>
                  <a:srgbClr val="414455"/>
                </a:solidFill>
                <a:latin typeface="微软雅黑" pitchFamily="34" charset="-122"/>
                <a:ea typeface="微软雅黑" pitchFamily="34" charset="-122"/>
              </a:rPr>
              <a:t>V2V</a:t>
            </a:r>
            <a:r>
              <a:rPr lang="zh-CN" altLang="en-US" b="1" dirty="0">
                <a:solidFill>
                  <a:srgbClr val="414455"/>
                </a:solidFill>
                <a:latin typeface="微软雅黑" pitchFamily="34" charset="-122"/>
                <a:ea typeface="微软雅黑" pitchFamily="34" charset="-122"/>
              </a:rPr>
              <a:t>电力交易中基于区块链的安全高效支付方案</a:t>
            </a:r>
          </a:p>
        </p:txBody>
      </p:sp>
      <p:sp>
        <p:nvSpPr>
          <p:cNvPr id="15" name="文本框 14">
            <a:extLst>
              <a:ext uri="{FF2B5EF4-FFF2-40B4-BE49-F238E27FC236}">
                <a16:creationId xmlns:a16="http://schemas.microsoft.com/office/drawing/2014/main" id="{45070B4F-5184-0D0A-54DA-3B377C50753E}"/>
              </a:ext>
            </a:extLst>
          </p:cNvPr>
          <p:cNvSpPr txBox="1"/>
          <p:nvPr/>
        </p:nvSpPr>
        <p:spPr>
          <a:xfrm>
            <a:off x="-7340" y="6211669"/>
            <a:ext cx="12146259" cy="646331"/>
          </a:xfrm>
          <a:prstGeom prst="rect">
            <a:avLst/>
          </a:prstGeom>
          <a:noFill/>
        </p:spPr>
        <p:txBody>
          <a:bodyPr wrap="square" rtlCol="0">
            <a:spAutoFit/>
          </a:bodyPr>
          <a:lstStyle/>
          <a:p>
            <a:r>
              <a:rPr lang="en-US" altLang="zh-CN" sz="1200" dirty="0">
                <a:latin typeface="Times New Roman" panose="02020603050405020304" pitchFamily="18" charset="0"/>
                <a:cs typeface="Times New Roman" panose="02020603050405020304" pitchFamily="18" charset="0"/>
              </a:rPr>
              <a:t>[47]</a:t>
            </a:r>
            <a:r>
              <a:rPr lang="zh-CN" altLang="en-US" sz="1200" dirty="0">
                <a:latin typeface="Times New Roman" panose="02020603050405020304" pitchFamily="18" charset="0"/>
                <a:cs typeface="Times New Roman" panose="02020603050405020304" pitchFamily="18" charset="0"/>
              </a:rPr>
              <a:t>张海波</a:t>
            </a:r>
            <a:r>
              <a:rPr lang="en-US" altLang="zh-CN" sz="1200" dirty="0">
                <a:latin typeface="Times New Roman" panose="02020603050405020304" pitchFamily="18" charset="0"/>
                <a:cs typeface="Times New Roman" panose="02020603050405020304" pitchFamily="18" charset="0"/>
              </a:rPr>
              <a:t>,</a:t>
            </a:r>
            <a:r>
              <a:rPr lang="zh-CN" altLang="en-US" sz="1200" dirty="0">
                <a:latin typeface="Times New Roman" panose="02020603050405020304" pitchFamily="18" charset="0"/>
                <a:cs typeface="Times New Roman" panose="02020603050405020304" pitchFamily="18" charset="0"/>
              </a:rPr>
              <a:t>徐蓬勃</a:t>
            </a:r>
            <a:r>
              <a:rPr lang="en-US" altLang="zh-CN" sz="1200" dirty="0">
                <a:latin typeface="Times New Roman" panose="02020603050405020304" pitchFamily="18" charset="0"/>
                <a:cs typeface="Times New Roman" panose="02020603050405020304" pitchFamily="18" charset="0"/>
              </a:rPr>
              <a:t>,</a:t>
            </a:r>
            <a:r>
              <a:rPr lang="zh-CN" altLang="en-US" sz="1200" dirty="0">
                <a:latin typeface="Times New Roman" panose="02020603050405020304" pitchFamily="18" charset="0"/>
                <a:cs typeface="Times New Roman" panose="02020603050405020304" pitchFamily="18" charset="0"/>
              </a:rPr>
              <a:t>王汝言</a:t>
            </a:r>
            <a:r>
              <a:rPr lang="en-US" altLang="zh-CN" sz="1200" dirty="0">
                <a:latin typeface="Times New Roman" panose="02020603050405020304" pitchFamily="18" charset="0"/>
                <a:cs typeface="Times New Roman" panose="02020603050405020304" pitchFamily="18" charset="0"/>
              </a:rPr>
              <a:t>,</a:t>
            </a:r>
            <a:r>
              <a:rPr lang="zh-CN" altLang="en-US" sz="1200" dirty="0">
                <a:latin typeface="Times New Roman" panose="02020603050405020304" pitchFamily="18" charset="0"/>
                <a:cs typeface="Times New Roman" panose="02020603050405020304" pitchFamily="18" charset="0"/>
              </a:rPr>
              <a:t>等</a:t>
            </a:r>
            <a:r>
              <a:rPr lang="en-US" altLang="zh-CN" sz="1200" dirty="0">
                <a:latin typeface="Times New Roman" panose="02020603050405020304" pitchFamily="18" charset="0"/>
                <a:cs typeface="Times New Roman" panose="02020603050405020304" pitchFamily="18" charset="0"/>
              </a:rPr>
              <a:t>.</a:t>
            </a:r>
            <a:r>
              <a:rPr lang="zh-CN" altLang="en-US" sz="1200" dirty="0">
                <a:latin typeface="Times New Roman" panose="02020603050405020304" pitchFamily="18" charset="0"/>
                <a:cs typeface="Times New Roman" panose="02020603050405020304" pitchFamily="18" charset="0"/>
              </a:rPr>
              <a:t>区块链下基于蛛网模型的新能源汽车能源交易机制研究</a:t>
            </a:r>
            <a:r>
              <a:rPr lang="en-US" altLang="zh-CN" sz="1200" dirty="0">
                <a:latin typeface="Times New Roman" panose="02020603050405020304" pitchFamily="18" charset="0"/>
                <a:cs typeface="Times New Roman" panose="02020603050405020304" pitchFamily="18" charset="0"/>
              </a:rPr>
              <a:t>[J].</a:t>
            </a:r>
            <a:r>
              <a:rPr lang="zh-CN" altLang="en-US" sz="1200" dirty="0">
                <a:latin typeface="Times New Roman" panose="02020603050405020304" pitchFamily="18" charset="0"/>
                <a:cs typeface="Times New Roman" panose="02020603050405020304" pitchFamily="18" charset="0"/>
              </a:rPr>
              <a:t>电子与信息学报</a:t>
            </a:r>
            <a:r>
              <a:rPr lang="en-US" altLang="zh-CN" sz="1200" dirty="0">
                <a:latin typeface="Times New Roman" panose="02020603050405020304" pitchFamily="18" charset="0"/>
                <a:cs typeface="Times New Roman" panose="02020603050405020304" pitchFamily="18" charset="0"/>
              </a:rPr>
              <a:t>,2023,45(12):4245-4253.</a:t>
            </a:r>
          </a:p>
          <a:p>
            <a:r>
              <a:rPr lang="en-US" altLang="zh-CN" sz="1200" dirty="0">
                <a:latin typeface="Times New Roman" panose="02020603050405020304" pitchFamily="18" charset="0"/>
                <a:cs typeface="Times New Roman" panose="02020603050405020304" pitchFamily="18" charset="0"/>
              </a:rPr>
              <a:t>[48] Z. Li, J. Kang, R. Yu, D. Ye, Q. Deng and Y. Zhang, "Consortium Blockchain for Secure Energy Trading in Industrial Internet of Things," in IEEE Transactions on Industrial Informatics, vol. 14, no. 8, pp. 3690-3700, Aug. 2018, </a:t>
            </a:r>
            <a:r>
              <a:rPr lang="en-US" altLang="zh-CN" sz="1200" dirty="0" err="1">
                <a:latin typeface="Times New Roman" panose="02020603050405020304" pitchFamily="18" charset="0"/>
                <a:cs typeface="Times New Roman" panose="02020603050405020304" pitchFamily="18" charset="0"/>
              </a:rPr>
              <a:t>doi</a:t>
            </a:r>
            <a:r>
              <a:rPr lang="en-US" altLang="zh-CN" sz="1200" dirty="0">
                <a:latin typeface="Times New Roman" panose="02020603050405020304" pitchFamily="18" charset="0"/>
                <a:cs typeface="Times New Roman" panose="02020603050405020304" pitchFamily="18" charset="0"/>
              </a:rPr>
              <a:t>: 10.1109/TII.2017.2786307</a:t>
            </a:r>
          </a:p>
        </p:txBody>
      </p:sp>
      <p:pic>
        <p:nvPicPr>
          <p:cNvPr id="9" name="图片 8">
            <a:extLst>
              <a:ext uri="{FF2B5EF4-FFF2-40B4-BE49-F238E27FC236}">
                <a16:creationId xmlns:a16="http://schemas.microsoft.com/office/drawing/2014/main" id="{3AE38FD5-54AC-279C-9CC6-DF74EDF77E29}"/>
              </a:ext>
            </a:extLst>
          </p:cNvPr>
          <p:cNvPicPr>
            <a:picLocks noChangeAspect="1"/>
          </p:cNvPicPr>
          <p:nvPr/>
        </p:nvPicPr>
        <p:blipFill>
          <a:blip r:embed="rId3"/>
          <a:stretch>
            <a:fillRect/>
          </a:stretch>
        </p:blipFill>
        <p:spPr>
          <a:xfrm>
            <a:off x="45957" y="556116"/>
            <a:ext cx="9003958" cy="3326584"/>
          </a:xfrm>
          <a:prstGeom prst="rect">
            <a:avLst/>
          </a:prstGeom>
        </p:spPr>
      </p:pic>
      <p:sp>
        <p:nvSpPr>
          <p:cNvPr id="11" name="文本框 10">
            <a:extLst>
              <a:ext uri="{FF2B5EF4-FFF2-40B4-BE49-F238E27FC236}">
                <a16:creationId xmlns:a16="http://schemas.microsoft.com/office/drawing/2014/main" id="{6E0EB6DD-ACC1-8373-CE6C-B3BBB5E53294}"/>
              </a:ext>
            </a:extLst>
          </p:cNvPr>
          <p:cNvSpPr txBox="1"/>
          <p:nvPr/>
        </p:nvSpPr>
        <p:spPr>
          <a:xfrm>
            <a:off x="9121923" y="1558082"/>
            <a:ext cx="2904778" cy="646331"/>
          </a:xfrm>
          <a:prstGeom prst="rect">
            <a:avLst/>
          </a:prstGeom>
          <a:noFill/>
        </p:spPr>
        <p:txBody>
          <a:bodyPr wrap="square" rtlCol="0">
            <a:spAutoFit/>
          </a:bodyPr>
          <a:lstStyle/>
          <a:p>
            <a:r>
              <a:rPr lang="zh-CN" altLang="en-US" dirty="0"/>
              <a:t>来自文献</a:t>
            </a:r>
            <a:r>
              <a:rPr lang="en-US" altLang="zh-CN" dirty="0"/>
              <a:t>[47]——</a:t>
            </a:r>
            <a:r>
              <a:rPr lang="zh-CN" altLang="en-US" dirty="0"/>
              <a:t>区块链下</a:t>
            </a:r>
            <a:r>
              <a:rPr lang="en-US" altLang="zh-CN" dirty="0"/>
              <a:t>V2V</a:t>
            </a:r>
            <a:r>
              <a:rPr lang="zh-CN" altLang="en-US" dirty="0"/>
              <a:t>能源交易模型图</a:t>
            </a:r>
          </a:p>
        </p:txBody>
      </p:sp>
      <p:sp>
        <p:nvSpPr>
          <p:cNvPr id="16" name="文本框 15">
            <a:extLst>
              <a:ext uri="{FF2B5EF4-FFF2-40B4-BE49-F238E27FC236}">
                <a16:creationId xmlns:a16="http://schemas.microsoft.com/office/drawing/2014/main" id="{1A6F0E1A-0B33-447B-27BA-AC90301803C8}"/>
              </a:ext>
            </a:extLst>
          </p:cNvPr>
          <p:cNvSpPr txBox="1"/>
          <p:nvPr/>
        </p:nvSpPr>
        <p:spPr>
          <a:xfrm>
            <a:off x="13921" y="4968787"/>
            <a:ext cx="12124998" cy="1174552"/>
          </a:xfrm>
          <a:prstGeom prst="rect">
            <a:avLst/>
          </a:prstGeom>
          <a:noFill/>
        </p:spPr>
        <p:txBody>
          <a:bodyPr wrap="square">
            <a:spAutoFit/>
          </a:bodyPr>
          <a:lstStyle/>
          <a:p>
            <a:pPr>
              <a:lnSpc>
                <a:spcPct val="125000"/>
              </a:lnSpc>
            </a:pPr>
            <a:r>
              <a:rPr lang="zh-CN" altLang="en-US" b="1" dirty="0"/>
              <a:t>文献</a:t>
            </a:r>
            <a:r>
              <a:rPr lang="en-US" altLang="zh-CN" b="1" dirty="0"/>
              <a:t>[48]</a:t>
            </a:r>
            <a:r>
              <a:rPr lang="zh-CN" altLang="en-US" b="1" dirty="0"/>
              <a:t>提出： </a:t>
            </a:r>
            <a:r>
              <a:rPr lang="zh-CN" altLang="en-US" dirty="0"/>
              <a:t>提出了一种</a:t>
            </a:r>
            <a:r>
              <a:rPr lang="zh-CN" altLang="en-US" u="sng" dirty="0"/>
              <a:t>基于联盟区块链</a:t>
            </a:r>
            <a:r>
              <a:rPr lang="en-US" altLang="zh-CN" u="sng" dirty="0"/>
              <a:t>(Consortium blockchain)</a:t>
            </a:r>
            <a:r>
              <a:rPr lang="zh-CN" altLang="en-US" dirty="0"/>
              <a:t>的统一</a:t>
            </a:r>
            <a:r>
              <a:rPr lang="zh-CN" altLang="en-US" sz="2000" b="1" dirty="0">
                <a:solidFill>
                  <a:srgbClr val="FF0000"/>
                </a:solidFill>
              </a:rPr>
              <a:t>能源区块链</a:t>
            </a:r>
            <a:endParaRPr lang="en-US" altLang="zh-CN" b="1" dirty="0">
              <a:solidFill>
                <a:srgbClr val="FF0000"/>
              </a:solidFill>
            </a:endParaRPr>
          </a:p>
          <a:p>
            <a:pPr>
              <a:lnSpc>
                <a:spcPct val="125000"/>
              </a:lnSpc>
            </a:pPr>
            <a:r>
              <a:rPr lang="en-US" altLang="zh-CN" b="1" dirty="0">
                <a:solidFill>
                  <a:srgbClr val="FF0000"/>
                </a:solidFill>
              </a:rPr>
              <a:t>	 </a:t>
            </a:r>
            <a:r>
              <a:rPr lang="en-US" altLang="zh-CN" dirty="0"/>
              <a:t>(</a:t>
            </a:r>
            <a:r>
              <a:rPr lang="zh-CN" altLang="en-US" dirty="0"/>
              <a:t>通过适度的成本在预选的</a:t>
            </a:r>
            <a:r>
              <a:rPr lang="en-US" altLang="zh-CN" u="sng" dirty="0"/>
              <a:t>EAGs『</a:t>
            </a:r>
            <a:r>
              <a:rPr lang="zh-CN" altLang="en-US" u="sng" dirty="0"/>
              <a:t>能源聚合商</a:t>
            </a:r>
            <a:r>
              <a:rPr lang="en-US" altLang="zh-CN" u="sng" dirty="0"/>
              <a:t>』</a:t>
            </a:r>
            <a:r>
              <a:rPr lang="zh-CN" altLang="en-US" dirty="0"/>
              <a:t>上执行共识过程，而非传统区块链中所有的节点上执行</a:t>
            </a:r>
            <a:r>
              <a:rPr lang="en-US" altLang="zh-CN" dirty="0"/>
              <a:t>)</a:t>
            </a:r>
          </a:p>
          <a:p>
            <a:pPr marL="285750" indent="-285750">
              <a:lnSpc>
                <a:spcPct val="125000"/>
              </a:lnSpc>
              <a:buFont typeface="Wingdings" panose="05000000000000000000" pitchFamily="2" charset="2"/>
              <a:buChar char="Ø"/>
            </a:pPr>
            <a:r>
              <a:rPr lang="zh-CN" altLang="en-US" b="1" dirty="0">
                <a:solidFill>
                  <a:srgbClr val="FF0000"/>
                </a:solidFill>
              </a:rPr>
              <a:t>基于</a:t>
            </a:r>
            <a:r>
              <a:rPr lang="zh-CN" altLang="en-US" sz="2000" b="1" dirty="0">
                <a:solidFill>
                  <a:srgbClr val="FF0000"/>
                </a:solidFill>
              </a:rPr>
              <a:t>信用</a:t>
            </a:r>
            <a:r>
              <a:rPr lang="en-US" altLang="zh-CN" sz="2000" b="1" dirty="0">
                <a:solidFill>
                  <a:srgbClr val="FF0000"/>
                </a:solidFill>
              </a:rPr>
              <a:t>(credit)</a:t>
            </a:r>
            <a:r>
              <a:rPr lang="zh-CN" altLang="en-US" b="1" dirty="0">
                <a:solidFill>
                  <a:srgbClr val="FF0000"/>
                </a:solidFill>
              </a:rPr>
              <a:t>的支付</a:t>
            </a:r>
            <a:r>
              <a:rPr lang="en-US" altLang="zh-CN" b="1" dirty="0"/>
              <a:t>——</a:t>
            </a:r>
            <a:r>
              <a:rPr lang="zh-CN" altLang="en-US" dirty="0"/>
              <a:t>为了减少交易确认延迟的限制，以支持频繁的能源交易，从而实现快速支付</a:t>
            </a:r>
          </a:p>
        </p:txBody>
      </p:sp>
      <p:sp>
        <p:nvSpPr>
          <p:cNvPr id="12" name="文本框 11">
            <a:extLst>
              <a:ext uri="{FF2B5EF4-FFF2-40B4-BE49-F238E27FC236}">
                <a16:creationId xmlns:a16="http://schemas.microsoft.com/office/drawing/2014/main" id="{00A35435-DC9C-CE80-0C08-754307803287}"/>
              </a:ext>
            </a:extLst>
          </p:cNvPr>
          <p:cNvSpPr txBox="1"/>
          <p:nvPr/>
        </p:nvSpPr>
        <p:spPr>
          <a:xfrm>
            <a:off x="264939" y="4068440"/>
            <a:ext cx="11873980" cy="754694"/>
          </a:xfrm>
          <a:prstGeom prst="rect">
            <a:avLst/>
          </a:prstGeom>
          <a:noFill/>
        </p:spPr>
        <p:txBody>
          <a:bodyPr wrap="square">
            <a:spAutoFit/>
          </a:bodyPr>
          <a:lstStyle/>
          <a:p>
            <a:pPr indent="457200">
              <a:lnSpc>
                <a:spcPct val="125000"/>
              </a:lnSpc>
            </a:pPr>
            <a:r>
              <a:rPr lang="zh-CN" altLang="en-US" b="1" dirty="0">
                <a:solidFill>
                  <a:srgbClr val="FF0000"/>
                </a:solidFill>
              </a:rPr>
              <a:t>基于</a:t>
            </a:r>
            <a:r>
              <a:rPr lang="en-US" altLang="zh-CN" b="1" dirty="0">
                <a:solidFill>
                  <a:srgbClr val="FF0000"/>
                </a:solidFill>
              </a:rPr>
              <a:t>POR</a:t>
            </a:r>
            <a:r>
              <a:rPr lang="zh-CN" altLang="en-US" dirty="0"/>
              <a:t>的电力交易：引入</a:t>
            </a:r>
            <a:r>
              <a:rPr lang="zh-CN" altLang="en-US" b="1" dirty="0"/>
              <a:t>信誉值机制</a:t>
            </a:r>
            <a:r>
              <a:rPr lang="zh-CN" altLang="en-US" dirty="0"/>
              <a:t>进行市场监督管理，在不保证交易双方诚信的前提下，</a:t>
            </a:r>
            <a:r>
              <a:rPr lang="zh-CN" altLang="en-US" u="sng" dirty="0"/>
              <a:t>利用信誉值来约束用户的不诚信行为，保护用户的合法权益</a:t>
            </a:r>
            <a:r>
              <a:rPr lang="zh-CN" altLang="en-US" dirty="0"/>
              <a:t>，使得互不相识，互不信任的双方实现可靠交易</a:t>
            </a:r>
          </a:p>
        </p:txBody>
      </p:sp>
      <p:sp>
        <p:nvSpPr>
          <p:cNvPr id="2" name="文本框 1">
            <a:extLst>
              <a:ext uri="{FF2B5EF4-FFF2-40B4-BE49-F238E27FC236}">
                <a16:creationId xmlns:a16="http://schemas.microsoft.com/office/drawing/2014/main" id="{061A5D09-CA8C-759D-8110-CECFB1E9B6C0}"/>
              </a:ext>
            </a:extLst>
          </p:cNvPr>
          <p:cNvSpPr txBox="1"/>
          <p:nvPr/>
        </p:nvSpPr>
        <p:spPr>
          <a:xfrm>
            <a:off x="9494192" y="3017776"/>
            <a:ext cx="2532509" cy="523220"/>
          </a:xfrm>
          <a:prstGeom prst="rect">
            <a:avLst/>
          </a:prstGeom>
          <a:noFill/>
        </p:spPr>
        <p:txBody>
          <a:bodyPr wrap="square" rtlCol="0">
            <a:spAutoFit/>
          </a:bodyPr>
          <a:lstStyle/>
          <a:p>
            <a:r>
              <a:rPr lang="zh-CN" altLang="en-US" sz="2800" b="1" i="0" dirty="0">
                <a:solidFill>
                  <a:srgbClr val="1F1F1F"/>
                </a:solidFill>
                <a:effectLst/>
                <a:highlight>
                  <a:srgbClr val="FFFF00"/>
                </a:highlight>
                <a:latin typeface="ElsevierGulliver"/>
              </a:rPr>
              <a:t>考虑激励机制 </a:t>
            </a:r>
            <a:endParaRPr lang="zh-CN" altLang="en-US" sz="2800" b="1" dirty="0">
              <a:highlight>
                <a:srgbClr val="FFFF00"/>
              </a:highlight>
            </a:endParaRPr>
          </a:p>
        </p:txBody>
      </p:sp>
    </p:spTree>
    <p:extLst>
      <p:ext uri="{BB962C8B-B14F-4D97-AF65-F5344CB8AC3E}">
        <p14:creationId xmlns:p14="http://schemas.microsoft.com/office/powerpoint/2010/main" val="151136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12"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BEE1E3-DF90-31EE-CCA3-15D03EEF7448}"/>
            </a:ext>
          </a:extLst>
        </p:cNvPr>
        <p:cNvGrpSpPr/>
        <p:nvPr/>
      </p:nvGrpSpPr>
      <p:grpSpPr>
        <a:xfrm>
          <a:off x="0" y="0"/>
          <a:ext cx="0" cy="0"/>
          <a:chOff x="0" y="0"/>
          <a:chExt cx="0" cy="0"/>
        </a:xfrm>
      </p:grpSpPr>
      <p:sp>
        <p:nvSpPr>
          <p:cNvPr id="3" name="矩形 2">
            <a:extLst>
              <a:ext uri="{FF2B5EF4-FFF2-40B4-BE49-F238E27FC236}">
                <a16:creationId xmlns:a16="http://schemas.microsoft.com/office/drawing/2014/main" id="{EF591E46-EE6D-F98C-BFF3-E2C33AC31548}"/>
              </a:ext>
            </a:extLst>
          </p:cNvPr>
          <p:cNvSpPr/>
          <p:nvPr/>
        </p:nvSpPr>
        <p:spPr>
          <a:xfrm>
            <a:off x="0" y="2637077"/>
            <a:ext cx="3720434" cy="1620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圆角矩形 70">
            <a:extLst>
              <a:ext uri="{FF2B5EF4-FFF2-40B4-BE49-F238E27FC236}">
                <a16:creationId xmlns:a16="http://schemas.microsoft.com/office/drawing/2014/main" id="{89440E69-C035-9905-BF06-8BE8A3A51550}"/>
              </a:ext>
            </a:extLst>
          </p:cNvPr>
          <p:cNvSpPr/>
          <p:nvPr/>
        </p:nvSpPr>
        <p:spPr>
          <a:xfrm>
            <a:off x="5432122" y="2618614"/>
            <a:ext cx="6552728" cy="1620772"/>
          </a:xfrm>
          <a:prstGeom prst="round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81" name="TextBox 80">
            <a:extLst>
              <a:ext uri="{FF2B5EF4-FFF2-40B4-BE49-F238E27FC236}">
                <a16:creationId xmlns:a16="http://schemas.microsoft.com/office/drawing/2014/main" id="{130E42E5-BFC9-0A4D-3496-BCF374502CDF}"/>
              </a:ext>
            </a:extLst>
          </p:cNvPr>
          <p:cNvSpPr txBox="1"/>
          <p:nvPr/>
        </p:nvSpPr>
        <p:spPr>
          <a:xfrm flipH="1">
            <a:off x="5881563" y="2788464"/>
            <a:ext cx="360040" cy="1107996"/>
          </a:xfrm>
          <a:prstGeom prst="rect">
            <a:avLst/>
          </a:prstGeom>
          <a:noFill/>
        </p:spPr>
        <p:txBody>
          <a:bodyPr wrap="square" rtlCol="0">
            <a:spAutoFit/>
          </a:bodyPr>
          <a:lstStyle/>
          <a:p>
            <a:pPr algn="ctr"/>
            <a:r>
              <a:rPr lang="en-US" sz="6600" b="1" dirty="0">
                <a:solidFill>
                  <a:schemeClr val="bg1"/>
                </a:solidFill>
                <a:latin typeface="方正兰亭黑简体" panose="02000000000000000000" pitchFamily="2" charset="-122"/>
                <a:ea typeface="方正兰亭黑简体" panose="02000000000000000000" pitchFamily="2" charset="-122"/>
              </a:rPr>
              <a:t>3</a:t>
            </a:r>
            <a:endParaRPr lang="id-ID" sz="6600" b="1" dirty="0">
              <a:solidFill>
                <a:schemeClr val="bg1"/>
              </a:solidFill>
              <a:latin typeface="方正兰亭黑简体" panose="02000000000000000000" pitchFamily="2" charset="-122"/>
              <a:ea typeface="方正兰亭黑简体" panose="02000000000000000000" pitchFamily="2" charset="-122"/>
            </a:endParaRPr>
          </a:p>
        </p:txBody>
      </p:sp>
      <p:sp>
        <p:nvSpPr>
          <p:cNvPr id="112" name="文本框 9">
            <a:extLst>
              <a:ext uri="{FF2B5EF4-FFF2-40B4-BE49-F238E27FC236}">
                <a16:creationId xmlns:a16="http://schemas.microsoft.com/office/drawing/2014/main" id="{B60857E3-CFCF-9F47-B327-CD150B178502}"/>
              </a:ext>
            </a:extLst>
          </p:cNvPr>
          <p:cNvSpPr txBox="1"/>
          <p:nvPr/>
        </p:nvSpPr>
        <p:spPr>
          <a:xfrm>
            <a:off x="6777243" y="3092393"/>
            <a:ext cx="3928856" cy="500137"/>
          </a:xfrm>
          <a:prstGeom prst="rect">
            <a:avLst/>
          </a:prstGeom>
          <a:noFill/>
        </p:spPr>
        <p:txBody>
          <a:bodyPr wrap="square" lIns="68580" tIns="34290" rIns="68580" bIns="34290" rtlCol="0">
            <a:spAutoFit/>
          </a:bodyPr>
          <a:lstStyle/>
          <a:p>
            <a:pPr marL="0" lvl="1"/>
            <a:r>
              <a:rPr lang="zh-CN" altLang="en-US" sz="2800" b="1" dirty="0">
                <a:solidFill>
                  <a:schemeClr val="bg1"/>
                </a:solidFill>
                <a:latin typeface="微软雅黑" pitchFamily="34" charset="-122"/>
                <a:ea typeface="微软雅黑" pitchFamily="34" charset="-122"/>
              </a:rPr>
              <a:t>预期成果及工作计划</a:t>
            </a:r>
          </a:p>
        </p:txBody>
      </p:sp>
      <p:grpSp>
        <p:nvGrpSpPr>
          <p:cNvPr id="182" name="组合 181">
            <a:extLst>
              <a:ext uri="{FF2B5EF4-FFF2-40B4-BE49-F238E27FC236}">
                <a16:creationId xmlns:a16="http://schemas.microsoft.com/office/drawing/2014/main" id="{A487CE93-56E9-29DA-19A1-BC87DAA39F72}"/>
              </a:ext>
            </a:extLst>
          </p:cNvPr>
          <p:cNvGrpSpPr/>
          <p:nvPr/>
        </p:nvGrpSpPr>
        <p:grpSpPr>
          <a:xfrm>
            <a:off x="4468898" y="2771587"/>
            <a:ext cx="278384" cy="184511"/>
            <a:chOff x="9482595" y="2565731"/>
            <a:chExt cx="278384" cy="184511"/>
          </a:xfrm>
        </p:grpSpPr>
        <p:sp>
          <p:nvSpPr>
            <p:cNvPr id="183" name="椭圆 182">
              <a:extLst>
                <a:ext uri="{FF2B5EF4-FFF2-40B4-BE49-F238E27FC236}">
                  <a16:creationId xmlns:a16="http://schemas.microsoft.com/office/drawing/2014/main" id="{B08B792C-F8B3-093A-E668-DF79495C10AC}"/>
                </a:ext>
              </a:extLst>
            </p:cNvPr>
            <p:cNvSpPr/>
            <p:nvPr/>
          </p:nvSpPr>
          <p:spPr>
            <a:xfrm>
              <a:off x="9482595" y="2565731"/>
              <a:ext cx="71376" cy="713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椭圆 183">
              <a:extLst>
                <a:ext uri="{FF2B5EF4-FFF2-40B4-BE49-F238E27FC236}">
                  <a16:creationId xmlns:a16="http://schemas.microsoft.com/office/drawing/2014/main" id="{65BB38A2-9606-AB7B-8367-D3B625FF928E}"/>
                </a:ext>
              </a:extLst>
            </p:cNvPr>
            <p:cNvSpPr/>
            <p:nvPr/>
          </p:nvSpPr>
          <p:spPr>
            <a:xfrm>
              <a:off x="9625979" y="2615242"/>
              <a:ext cx="135000" cy="135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a:extLst>
              <a:ext uri="{FF2B5EF4-FFF2-40B4-BE49-F238E27FC236}">
                <a16:creationId xmlns:a16="http://schemas.microsoft.com/office/drawing/2014/main" id="{F6C93065-9929-EB9E-DF9C-9DAD1E1FBD16}"/>
              </a:ext>
            </a:extLst>
          </p:cNvPr>
          <p:cNvGrpSpPr/>
          <p:nvPr/>
        </p:nvGrpSpPr>
        <p:grpSpPr>
          <a:xfrm>
            <a:off x="2753554" y="2651020"/>
            <a:ext cx="1846387" cy="1664728"/>
            <a:chOff x="3720691" y="2824413"/>
            <a:chExt cx="1341120" cy="1209172"/>
          </a:xfrm>
        </p:grpSpPr>
        <p:sp>
          <p:nvSpPr>
            <p:cNvPr id="18" name="Freeform 5">
              <a:extLst>
                <a:ext uri="{FF2B5EF4-FFF2-40B4-BE49-F238E27FC236}">
                  <a16:creationId xmlns:a16="http://schemas.microsoft.com/office/drawing/2014/main" id="{E58DBBD2-C344-ED5A-19A8-72571AA884D9}"/>
                </a:ext>
              </a:extLst>
            </p:cNvPr>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headEnd/>
              <a:tailEnd/>
            </a:ln>
            <a:effectLst>
              <a:outerShdw blurRad="190500" dist="1143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5">
              <a:extLst>
                <a:ext uri="{FF2B5EF4-FFF2-40B4-BE49-F238E27FC236}">
                  <a16:creationId xmlns:a16="http://schemas.microsoft.com/office/drawing/2014/main" id="{357D7E76-E83A-A84B-C4B0-4EC428F3E001}"/>
                </a:ext>
              </a:extLst>
            </p:cNvPr>
            <p:cNvSpPr>
              <a:spLocks/>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p>
          </p:txBody>
        </p:sp>
      </p:grpSp>
      <p:sp>
        <p:nvSpPr>
          <p:cNvPr id="20" name="Freeform 9">
            <a:extLst>
              <a:ext uri="{FF2B5EF4-FFF2-40B4-BE49-F238E27FC236}">
                <a16:creationId xmlns:a16="http://schemas.microsoft.com/office/drawing/2014/main" id="{4AEE1F04-ACA0-4117-8C3A-BCC701558DAD}"/>
              </a:ext>
            </a:extLst>
          </p:cNvPr>
          <p:cNvSpPr>
            <a:spLocks noEditPoints="1"/>
          </p:cNvSpPr>
          <p:nvPr/>
        </p:nvSpPr>
        <p:spPr bwMode="auto">
          <a:xfrm rot="19469485">
            <a:off x="3237043" y="2995300"/>
            <a:ext cx="879408" cy="937063"/>
          </a:xfrm>
          <a:custGeom>
            <a:avLst/>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rgbClr val="414455"/>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Tree>
    <p:extLst>
      <p:ext uri="{BB962C8B-B14F-4D97-AF65-F5344CB8AC3E}">
        <p14:creationId xmlns:p14="http://schemas.microsoft.com/office/powerpoint/2010/main" val="37753748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71"/>
                                        </p:tgtEl>
                                        <p:attrNameLst>
                                          <p:attrName>style.visibility</p:attrName>
                                        </p:attrNameLst>
                                      </p:cBhvr>
                                      <p:to>
                                        <p:strVal val="visible"/>
                                      </p:to>
                                    </p:set>
                                    <p:anim calcmode="lin" valueType="num">
                                      <p:cBhvr additive="base">
                                        <p:cTn id="11" dur="500" fill="hold"/>
                                        <p:tgtEl>
                                          <p:spTgt spid="71"/>
                                        </p:tgtEl>
                                        <p:attrNameLst>
                                          <p:attrName>ppt_x</p:attrName>
                                        </p:attrNameLst>
                                      </p:cBhvr>
                                      <p:tavLst>
                                        <p:tav tm="0">
                                          <p:val>
                                            <p:strVal val="0-#ppt_w/2"/>
                                          </p:val>
                                        </p:tav>
                                        <p:tav tm="100000">
                                          <p:val>
                                            <p:strVal val="#ppt_x"/>
                                          </p:val>
                                        </p:tav>
                                      </p:tavLst>
                                    </p:anim>
                                    <p:anim calcmode="lin" valueType="num">
                                      <p:cBhvr additive="base">
                                        <p:cTn id="12" dur="500" fill="hold"/>
                                        <p:tgtEl>
                                          <p:spTgt spid="7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500" fill="hold"/>
                                        <p:tgtEl>
                                          <p:spTgt spid="81"/>
                                        </p:tgtEl>
                                        <p:attrNameLst>
                                          <p:attrName>ppt_x</p:attrName>
                                        </p:attrNameLst>
                                      </p:cBhvr>
                                      <p:tavLst>
                                        <p:tav tm="0">
                                          <p:val>
                                            <p:strVal val="0-#ppt_w/2"/>
                                          </p:val>
                                        </p:tav>
                                        <p:tav tm="100000">
                                          <p:val>
                                            <p:strVal val="#ppt_x"/>
                                          </p:val>
                                        </p:tav>
                                      </p:tavLst>
                                    </p:anim>
                                    <p:anim calcmode="lin" valueType="num">
                                      <p:cBhvr additive="base">
                                        <p:cTn id="16" dur="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112"/>
                                        </p:tgtEl>
                                        <p:attrNameLst>
                                          <p:attrName>style.visibility</p:attrName>
                                        </p:attrNameLst>
                                      </p:cBhvr>
                                      <p:to>
                                        <p:strVal val="visible"/>
                                      </p:to>
                                    </p:set>
                                    <p:anim calcmode="lin" valueType="num">
                                      <p:cBhvr additive="base">
                                        <p:cTn id="19" dur="500" fill="hold"/>
                                        <p:tgtEl>
                                          <p:spTgt spid="112"/>
                                        </p:tgtEl>
                                        <p:attrNameLst>
                                          <p:attrName>ppt_x</p:attrName>
                                        </p:attrNameLst>
                                      </p:cBhvr>
                                      <p:tavLst>
                                        <p:tav tm="0">
                                          <p:val>
                                            <p:strVal val="0-#ppt_w/2"/>
                                          </p:val>
                                        </p:tav>
                                        <p:tav tm="100000">
                                          <p:val>
                                            <p:strVal val="#ppt_x"/>
                                          </p:val>
                                        </p:tav>
                                      </p:tavLst>
                                    </p:anim>
                                    <p:anim calcmode="lin" valueType="num">
                                      <p:cBhvr additive="base">
                                        <p:cTn id="20" dur="500" fill="hold"/>
                                        <p:tgtEl>
                                          <p:spTgt spid="112"/>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nodeType="afterEffect">
                                  <p:stCondLst>
                                    <p:cond delay="0"/>
                                  </p:stCondLst>
                                  <p:childTnLst>
                                    <p:set>
                                      <p:cBhvr>
                                        <p:cTn id="23" dur="1" fill="hold">
                                          <p:stCondLst>
                                            <p:cond delay="0"/>
                                          </p:stCondLst>
                                        </p:cTn>
                                        <p:tgtEl>
                                          <p:spTgt spid="182"/>
                                        </p:tgtEl>
                                        <p:attrNameLst>
                                          <p:attrName>style.visibility</p:attrName>
                                        </p:attrNameLst>
                                      </p:cBhvr>
                                      <p:to>
                                        <p:strVal val="visible"/>
                                      </p:to>
                                    </p:set>
                                    <p:animEffect transition="in" filter="fade">
                                      <p:cBhvr>
                                        <p:cTn id="24" dur="1000"/>
                                        <p:tgtEl>
                                          <p:spTgt spid="182"/>
                                        </p:tgtEl>
                                      </p:cBhvr>
                                    </p:animEffect>
                                    <p:anim calcmode="lin" valueType="num">
                                      <p:cBhvr>
                                        <p:cTn id="25" dur="1000" fill="hold"/>
                                        <p:tgtEl>
                                          <p:spTgt spid="182"/>
                                        </p:tgtEl>
                                        <p:attrNameLst>
                                          <p:attrName>ppt_x</p:attrName>
                                        </p:attrNameLst>
                                      </p:cBhvr>
                                      <p:tavLst>
                                        <p:tav tm="0">
                                          <p:val>
                                            <p:strVal val="#ppt_x"/>
                                          </p:val>
                                        </p:tav>
                                        <p:tav tm="100000">
                                          <p:val>
                                            <p:strVal val="#ppt_x"/>
                                          </p:val>
                                        </p:tav>
                                      </p:tavLst>
                                    </p:anim>
                                    <p:anim calcmode="lin" valueType="num">
                                      <p:cBhvr>
                                        <p:cTn id="26" dur="1000" fill="hold"/>
                                        <p:tgtEl>
                                          <p:spTgt spid="182"/>
                                        </p:tgtEl>
                                        <p:attrNameLst>
                                          <p:attrName>ppt_y</p:attrName>
                                        </p:attrNameLst>
                                      </p:cBhvr>
                                      <p:tavLst>
                                        <p:tav tm="0">
                                          <p:val>
                                            <p:strVal val="#ppt_y+.1"/>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0-#ppt_w/2"/>
                                          </p:val>
                                        </p:tav>
                                        <p:tav tm="100000">
                                          <p:val>
                                            <p:strVal val="#ppt_x"/>
                                          </p:val>
                                        </p:tav>
                                      </p:tavLst>
                                    </p:anim>
                                    <p:anim calcmode="lin" valueType="num">
                                      <p:cBhvr additive="base">
                                        <p:cTn id="30" dur="500" fill="hold"/>
                                        <p:tgtEl>
                                          <p:spTgt spid="17"/>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0-#ppt_w/2"/>
                                          </p:val>
                                        </p:tav>
                                        <p:tav tm="100000">
                                          <p:val>
                                            <p:strVal val="#ppt_x"/>
                                          </p:val>
                                        </p:tav>
                                      </p:tavLst>
                                    </p:anim>
                                    <p:anim calcmode="lin" valueType="num">
                                      <p:cBhvr additive="base">
                                        <p:cTn id="34"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1" grpId="0" animBg="1"/>
      <p:bldP spid="81" grpId="0"/>
      <p:bldP spid="112" grpId="0"/>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Freeform 5"/>
          <p:cNvSpPr>
            <a:spLocks/>
          </p:cNvSpPr>
          <p:nvPr/>
        </p:nvSpPr>
        <p:spPr bwMode="auto">
          <a:xfrm rot="3564117">
            <a:off x="4942061" y="-1095361"/>
            <a:ext cx="2269341" cy="204607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p>
        </p:txBody>
      </p:sp>
      <p:sp>
        <p:nvSpPr>
          <p:cNvPr id="28" name="TextBox 7"/>
          <p:cNvSpPr>
            <a:spLocks noChangeArrowheads="1"/>
          </p:cNvSpPr>
          <p:nvPr/>
        </p:nvSpPr>
        <p:spPr bwMode="auto">
          <a:xfrm>
            <a:off x="5496468" y="78900"/>
            <a:ext cx="117718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zh-CN" altLang="en-US" sz="4000" b="1" dirty="0">
                <a:solidFill>
                  <a:srgbClr val="414455"/>
                </a:solidFill>
                <a:latin typeface="微软雅黑" pitchFamily="34" charset="-122"/>
                <a:ea typeface="微软雅黑" pitchFamily="34" charset="-122"/>
                <a:sym typeface="微软雅黑" pitchFamily="34" charset="-122"/>
              </a:rPr>
              <a:t>目 录</a:t>
            </a:r>
          </a:p>
        </p:txBody>
      </p:sp>
      <p:sp>
        <p:nvSpPr>
          <p:cNvPr id="79" name="Freeform 5"/>
          <p:cNvSpPr>
            <a:spLocks/>
          </p:cNvSpPr>
          <p:nvPr/>
        </p:nvSpPr>
        <p:spPr bwMode="auto">
          <a:xfrm rot="3564117">
            <a:off x="5044854" y="-1002681"/>
            <a:ext cx="2063754" cy="186071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12700" cap="flat">
            <a:solidFill>
              <a:srgbClr val="414455"/>
            </a:solidFill>
            <a:prstDash val="sysDash"/>
            <a:miter lim="800000"/>
            <a:headEnd/>
            <a:tailEnd/>
          </a:ln>
          <a:effectLst/>
        </p:spPr>
        <p:txBody>
          <a:bodyPr vert="horz" wrap="square" lIns="91440" tIns="45720" rIns="91440" bIns="45720" numCol="1" anchor="t" anchorCtr="0" compatLnSpc="1">
            <a:prstTxWarp prst="textNoShape">
              <a:avLst/>
            </a:prstTxWarp>
          </a:bodyPr>
          <a:lstStyle/>
          <a:p>
            <a:endParaRPr lang="zh-CN" altLang="en-US"/>
          </a:p>
        </p:txBody>
      </p:sp>
      <p:sp>
        <p:nvSpPr>
          <p:cNvPr id="80" name="TextBox 79"/>
          <p:cNvSpPr txBox="1"/>
          <p:nvPr/>
        </p:nvSpPr>
        <p:spPr>
          <a:xfrm>
            <a:off x="5521523" y="991761"/>
            <a:ext cx="1116011" cy="276999"/>
          </a:xfrm>
          <a:prstGeom prst="rect">
            <a:avLst/>
          </a:prstGeom>
          <a:noFill/>
        </p:spPr>
        <p:txBody>
          <a:bodyPr wrap="none" rtlCol="0">
            <a:spAutoFit/>
          </a:bodyPr>
          <a:lstStyle/>
          <a:p>
            <a:r>
              <a:rPr lang="en-US" altLang="zh-CN" sz="1200" b="1" dirty="0">
                <a:solidFill>
                  <a:srgbClr val="414455"/>
                </a:solidFill>
                <a:latin typeface="方正兰亭黑简体" panose="02000000000000000000" pitchFamily="2" charset="-122"/>
                <a:ea typeface="方正兰亭黑简体" panose="02000000000000000000" pitchFamily="2" charset="-122"/>
              </a:rPr>
              <a:t>CONTENTS</a:t>
            </a:r>
            <a:endParaRPr lang="zh-CN" altLang="en-US" sz="1200" b="1" dirty="0">
              <a:solidFill>
                <a:srgbClr val="414455"/>
              </a:solidFill>
              <a:latin typeface="方正兰亭黑简体" panose="02000000000000000000" pitchFamily="2" charset="-122"/>
              <a:ea typeface="方正兰亭黑简体" panose="02000000000000000000" pitchFamily="2" charset="-122"/>
            </a:endParaRPr>
          </a:p>
        </p:txBody>
      </p:sp>
      <p:sp>
        <p:nvSpPr>
          <p:cNvPr id="2" name="文本框 1">
            <a:extLst>
              <a:ext uri="{FF2B5EF4-FFF2-40B4-BE49-F238E27FC236}">
                <a16:creationId xmlns:a16="http://schemas.microsoft.com/office/drawing/2014/main" id="{5D3E2943-397C-2056-E324-F0903B77068B}"/>
              </a:ext>
            </a:extLst>
          </p:cNvPr>
          <p:cNvSpPr txBox="1"/>
          <p:nvPr/>
        </p:nvSpPr>
        <p:spPr>
          <a:xfrm>
            <a:off x="913011" y="1127722"/>
            <a:ext cx="9793088" cy="5189177"/>
          </a:xfrm>
          <a:prstGeom prst="rect">
            <a:avLst/>
          </a:prstGeom>
          <a:noFill/>
        </p:spPr>
        <p:txBody>
          <a:bodyPr wrap="square" rtlCol="0">
            <a:spAutoFit/>
          </a:bodyPr>
          <a:lstStyle/>
          <a:p>
            <a:pPr>
              <a:lnSpc>
                <a:spcPct val="150000"/>
              </a:lnSpc>
            </a:pPr>
            <a:r>
              <a:rPr lang="en-US" altLang="zh-CN" sz="2800" b="1" dirty="0"/>
              <a:t>1. </a:t>
            </a:r>
            <a:r>
              <a:rPr lang="zh-CN" altLang="en-US" sz="2800" b="1" dirty="0"/>
              <a:t>研究背景</a:t>
            </a:r>
            <a:r>
              <a:rPr lang="en-US" altLang="zh-CN" sz="2800" b="1" dirty="0"/>
              <a:t>/</a:t>
            </a:r>
            <a:r>
              <a:rPr lang="zh-CN" altLang="en-US" sz="2800" b="1" dirty="0"/>
              <a:t>问题 </a:t>
            </a:r>
            <a:r>
              <a:rPr lang="en-US" altLang="zh-CN" sz="2800" b="1" dirty="0"/>
              <a:t>&amp; </a:t>
            </a:r>
            <a:r>
              <a:rPr lang="zh-CN" altLang="en-US" sz="2800" b="1" dirty="0"/>
              <a:t>意义</a:t>
            </a:r>
            <a:endParaRPr lang="en-US" altLang="zh-CN" sz="2800" b="1" dirty="0"/>
          </a:p>
          <a:p>
            <a:pPr marL="914400" lvl="1" indent="-457200">
              <a:lnSpc>
                <a:spcPct val="150000"/>
              </a:lnSpc>
              <a:buFont typeface="Wingdings" panose="05000000000000000000" pitchFamily="2" charset="2"/>
              <a:buChar char="p"/>
            </a:pPr>
            <a:r>
              <a:rPr lang="zh-CN" altLang="en-US" sz="2800" dirty="0"/>
              <a:t>什么背景下，哪些方面存在什么问题？</a:t>
            </a:r>
            <a:endParaRPr lang="en-US" altLang="zh-CN" sz="2800" dirty="0"/>
          </a:p>
          <a:p>
            <a:pPr marL="914400" lvl="1" indent="-457200">
              <a:lnSpc>
                <a:spcPct val="150000"/>
              </a:lnSpc>
              <a:buFont typeface="Wingdings" panose="05000000000000000000" pitchFamily="2" charset="2"/>
              <a:buChar char="p"/>
            </a:pPr>
            <a:r>
              <a:rPr lang="zh-CN" altLang="en-US" sz="2800" dirty="0"/>
              <a:t>有何研究意义？</a:t>
            </a:r>
            <a:endParaRPr lang="en-US" altLang="zh-CN" sz="2800" dirty="0"/>
          </a:p>
          <a:p>
            <a:pPr>
              <a:lnSpc>
                <a:spcPct val="150000"/>
              </a:lnSpc>
            </a:pPr>
            <a:r>
              <a:rPr lang="en-US" altLang="zh-CN" sz="2800" b="1" dirty="0"/>
              <a:t>2. </a:t>
            </a:r>
            <a:r>
              <a:rPr lang="zh-CN" altLang="en-US" sz="2800" b="1" dirty="0"/>
              <a:t>文献综述  </a:t>
            </a:r>
            <a:r>
              <a:rPr lang="en-US" altLang="zh-CN" sz="2800" b="1" dirty="0"/>
              <a:t>&amp; </a:t>
            </a:r>
            <a:r>
              <a:rPr lang="zh-CN" altLang="en-US" sz="2800" b="1" dirty="0"/>
              <a:t>相关研究</a:t>
            </a:r>
            <a:r>
              <a:rPr lang="en-US" altLang="zh-CN" sz="2800" b="1" dirty="0"/>
              <a:t>(</a:t>
            </a:r>
            <a:r>
              <a:rPr lang="zh-CN" altLang="en-US" sz="2800" b="1" dirty="0"/>
              <a:t>可能采取的方法</a:t>
            </a:r>
            <a:r>
              <a:rPr lang="en-US" altLang="zh-CN" sz="2800" b="1" dirty="0"/>
              <a:t>)</a:t>
            </a:r>
          </a:p>
          <a:p>
            <a:pPr marL="914400" lvl="1" indent="-457200">
              <a:lnSpc>
                <a:spcPct val="150000"/>
              </a:lnSpc>
              <a:buFont typeface="Wingdings" panose="05000000000000000000" pitchFamily="2" charset="2"/>
              <a:buChar char="p"/>
            </a:pPr>
            <a:r>
              <a:rPr lang="zh-CN" altLang="en-US" sz="2800" b="1" dirty="0"/>
              <a:t>用户认证</a:t>
            </a:r>
            <a:r>
              <a:rPr lang="zh-CN" altLang="en-US" sz="2800" dirty="0"/>
              <a:t>方案</a:t>
            </a:r>
            <a:endParaRPr lang="en-US" altLang="zh-CN" sz="2800" dirty="0"/>
          </a:p>
          <a:p>
            <a:pPr marL="914400" lvl="1" indent="-457200">
              <a:lnSpc>
                <a:spcPct val="150000"/>
              </a:lnSpc>
              <a:buFont typeface="Wingdings" panose="05000000000000000000" pitchFamily="2" charset="2"/>
              <a:buChar char="p"/>
            </a:pPr>
            <a:r>
              <a:rPr lang="zh-CN" altLang="en-US" sz="2800" b="1" dirty="0"/>
              <a:t>数据隐私</a:t>
            </a:r>
            <a:r>
              <a:rPr lang="zh-CN" altLang="en-US" sz="2800" dirty="0"/>
              <a:t>保护方案</a:t>
            </a:r>
            <a:endParaRPr lang="en-US" altLang="zh-CN" sz="2800" dirty="0"/>
          </a:p>
          <a:p>
            <a:pPr marL="914400" lvl="1" indent="-457200">
              <a:lnSpc>
                <a:spcPct val="150000"/>
              </a:lnSpc>
              <a:buFont typeface="Wingdings" panose="05000000000000000000" pitchFamily="2" charset="2"/>
              <a:buChar char="p"/>
            </a:pPr>
            <a:r>
              <a:rPr lang="zh-CN" altLang="en-US" sz="2800" b="1" dirty="0"/>
              <a:t>安全支付</a:t>
            </a:r>
            <a:r>
              <a:rPr lang="zh-CN" altLang="en-US" sz="2800" dirty="0"/>
              <a:t>方案</a:t>
            </a:r>
            <a:endParaRPr lang="en-US" altLang="zh-CN" sz="2800" dirty="0"/>
          </a:p>
          <a:p>
            <a:pPr>
              <a:lnSpc>
                <a:spcPct val="150000"/>
              </a:lnSpc>
            </a:pPr>
            <a:r>
              <a:rPr lang="en-US" altLang="zh-CN" sz="2800" b="1" dirty="0"/>
              <a:t>3. </a:t>
            </a:r>
            <a:r>
              <a:rPr lang="zh-CN" altLang="en-US" sz="2800" b="1" dirty="0"/>
              <a:t>预期成果及工作计划</a:t>
            </a:r>
            <a:endParaRPr lang="en-US" altLang="zh-CN" sz="2800" b="1" dirty="0"/>
          </a:p>
        </p:txBody>
      </p:sp>
    </p:spTree>
    <p:extLst>
      <p:ext uri="{BB962C8B-B14F-4D97-AF65-F5344CB8AC3E}">
        <p14:creationId xmlns:p14="http://schemas.microsoft.com/office/powerpoint/2010/main" val="10977932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1000"/>
                                        <p:tgtEl>
                                          <p:spTgt spid="78"/>
                                        </p:tgtEl>
                                      </p:cBhvr>
                                    </p:animEffect>
                                    <p:anim calcmode="lin" valueType="num">
                                      <p:cBhvr>
                                        <p:cTn id="8" dur="1000" fill="hold"/>
                                        <p:tgtEl>
                                          <p:spTgt spid="78"/>
                                        </p:tgtEl>
                                        <p:attrNameLst>
                                          <p:attrName>ppt_x</p:attrName>
                                        </p:attrNameLst>
                                      </p:cBhvr>
                                      <p:tavLst>
                                        <p:tav tm="0">
                                          <p:val>
                                            <p:strVal val="#ppt_x"/>
                                          </p:val>
                                        </p:tav>
                                        <p:tav tm="100000">
                                          <p:val>
                                            <p:strVal val="#ppt_x"/>
                                          </p:val>
                                        </p:tav>
                                      </p:tavLst>
                                    </p:anim>
                                    <p:anim calcmode="lin" valueType="num">
                                      <p:cBhvr>
                                        <p:cTn id="9" dur="1000" fill="hold"/>
                                        <p:tgtEl>
                                          <p:spTgt spid="7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fade">
                                      <p:cBhvr>
                                        <p:cTn id="12" dur="1000"/>
                                        <p:tgtEl>
                                          <p:spTgt spid="79"/>
                                        </p:tgtEl>
                                      </p:cBhvr>
                                    </p:animEffect>
                                    <p:anim calcmode="lin" valueType="num">
                                      <p:cBhvr>
                                        <p:cTn id="13" dur="1000" fill="hold"/>
                                        <p:tgtEl>
                                          <p:spTgt spid="79"/>
                                        </p:tgtEl>
                                        <p:attrNameLst>
                                          <p:attrName>ppt_x</p:attrName>
                                        </p:attrNameLst>
                                      </p:cBhvr>
                                      <p:tavLst>
                                        <p:tav tm="0">
                                          <p:val>
                                            <p:strVal val="#ppt_x"/>
                                          </p:val>
                                        </p:tav>
                                        <p:tav tm="100000">
                                          <p:val>
                                            <p:strVal val="#ppt_x"/>
                                          </p:val>
                                        </p:tav>
                                      </p:tavLst>
                                    </p:anim>
                                    <p:anim calcmode="lin" valueType="num">
                                      <p:cBhvr>
                                        <p:cTn id="14" dur="1000" fill="hold"/>
                                        <p:tgtEl>
                                          <p:spTgt spid="7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2" presetClass="entr" presetSubtype="0" fill="hold" grpId="0" nodeType="afterEffect">
                                  <p:stCondLst>
                                    <p:cond delay="0"/>
                                  </p:stCondLst>
                                  <p:iterate type="lt">
                                    <p:tmPct val="10000"/>
                                  </p:iterate>
                                  <p:childTnLst>
                                    <p:set>
                                      <p:cBhvr>
                                        <p:cTn id="17" dur="1" fill="hold">
                                          <p:stCondLst>
                                            <p:cond delay="0"/>
                                          </p:stCondLst>
                                        </p:cTn>
                                        <p:tgtEl>
                                          <p:spTgt spid="28"/>
                                        </p:tgtEl>
                                        <p:attrNameLst>
                                          <p:attrName>style.visibility</p:attrName>
                                        </p:attrNameLst>
                                      </p:cBhvr>
                                      <p:to>
                                        <p:strVal val="visible"/>
                                      </p:to>
                                    </p:set>
                                    <p:animScale>
                                      <p:cBhvr>
                                        <p:cTn id="18" dur="1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28"/>
                                        </p:tgtEl>
                                        <p:attrNameLst>
                                          <p:attrName>ppt_x</p:attrName>
                                          <p:attrName>ppt_y</p:attrName>
                                        </p:attrNameLst>
                                      </p:cBhvr>
                                    </p:animMotion>
                                    <p:animEffect transition="in" filter="fade">
                                      <p:cBhvr>
                                        <p:cTn id="20" dur="1000"/>
                                        <p:tgtEl>
                                          <p:spTgt spid="28"/>
                                        </p:tgtEl>
                                      </p:cBhvr>
                                    </p:animEffect>
                                  </p:childTnLst>
                                </p:cTn>
                              </p:par>
                            </p:childTnLst>
                          </p:cTn>
                        </p:par>
                        <p:par>
                          <p:cTn id="21" fill="hold">
                            <p:stCondLst>
                              <p:cond delay="2100"/>
                            </p:stCondLst>
                            <p:childTnLst>
                              <p:par>
                                <p:cTn id="22" presetID="47" presetClass="entr" presetSubtype="0" fill="hold" grpId="0" nodeType="afterEffect">
                                  <p:stCondLst>
                                    <p:cond delay="0"/>
                                  </p:stCondLst>
                                  <p:childTnLst>
                                    <p:set>
                                      <p:cBhvr>
                                        <p:cTn id="23" dur="1" fill="hold">
                                          <p:stCondLst>
                                            <p:cond delay="0"/>
                                          </p:stCondLst>
                                        </p:cTn>
                                        <p:tgtEl>
                                          <p:spTgt spid="80"/>
                                        </p:tgtEl>
                                        <p:attrNameLst>
                                          <p:attrName>style.visibility</p:attrName>
                                        </p:attrNameLst>
                                      </p:cBhvr>
                                      <p:to>
                                        <p:strVal val="visible"/>
                                      </p:to>
                                    </p:set>
                                    <p:animEffect transition="in" filter="fade">
                                      <p:cBhvr>
                                        <p:cTn id="24" dur="1000"/>
                                        <p:tgtEl>
                                          <p:spTgt spid="80"/>
                                        </p:tgtEl>
                                      </p:cBhvr>
                                    </p:animEffect>
                                    <p:anim calcmode="lin" valueType="num">
                                      <p:cBhvr>
                                        <p:cTn id="25" dur="1000" fill="hold"/>
                                        <p:tgtEl>
                                          <p:spTgt spid="80"/>
                                        </p:tgtEl>
                                        <p:attrNameLst>
                                          <p:attrName>ppt_x</p:attrName>
                                        </p:attrNameLst>
                                      </p:cBhvr>
                                      <p:tavLst>
                                        <p:tav tm="0">
                                          <p:val>
                                            <p:strVal val="#ppt_x"/>
                                          </p:val>
                                        </p:tav>
                                        <p:tav tm="100000">
                                          <p:val>
                                            <p:strVal val="#ppt_x"/>
                                          </p:val>
                                        </p:tav>
                                      </p:tavLst>
                                    </p:anim>
                                    <p:anim calcmode="lin" valueType="num">
                                      <p:cBhvr>
                                        <p:cTn id="26"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28" grpId="0"/>
      <p:bldP spid="79" grpId="0" animBg="1"/>
      <p:bldP spid="8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D5C288F5-CACD-1CC0-8531-845B1EFB8EDA}"/>
              </a:ext>
            </a:extLst>
          </p:cNvPr>
          <p:cNvSpPr txBox="1"/>
          <p:nvPr/>
        </p:nvSpPr>
        <p:spPr>
          <a:xfrm>
            <a:off x="1786062" y="746466"/>
            <a:ext cx="10264202" cy="3368871"/>
          </a:xfrm>
          <a:prstGeom prst="rect">
            <a:avLst/>
          </a:prstGeom>
          <a:noFill/>
        </p:spPr>
        <p:txBody>
          <a:bodyPr wrap="square">
            <a:spAutoFit/>
          </a:bodyPr>
          <a:lstStyle/>
          <a:p>
            <a:pPr marL="342900" lvl="0" indent="-342900" algn="just">
              <a:lnSpc>
                <a:spcPct val="150000"/>
              </a:lnSpc>
              <a:spcBef>
                <a:spcPts val="600"/>
              </a:spcBef>
              <a:spcAft>
                <a:spcPts val="0"/>
              </a:spcAft>
              <a:buFont typeface="+mj-lt"/>
              <a:buAutoNum type="arabicParenR"/>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设计一种</a:t>
            </a:r>
            <a:r>
              <a:rPr lang="zh-CN"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适用于车联网环境的</a:t>
            </a: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EVs</a:t>
            </a:r>
            <a:r>
              <a:rPr lang="zh-CN"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高效</a:t>
            </a:r>
            <a:r>
              <a:rPr lang="zh-CN" altLang="en-US" b="1" kern="100" dirty="0">
                <a:latin typeface="Times New Roman" panose="02020603050405020304" pitchFamily="18" charset="0"/>
                <a:ea typeface="宋体" panose="02010600030101010101" pitchFamily="2" charset="-122"/>
                <a:cs typeface="Times New Roman" panose="02020603050405020304" pitchFamily="18" charset="0"/>
              </a:rPr>
              <a:t>匿名</a:t>
            </a:r>
            <a:r>
              <a:rPr lang="zh-CN"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认证方案</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，确保在大规模</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V2V</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电力交易中实现快速、安全的身份</a:t>
            </a:r>
            <a:r>
              <a:rPr lang="zh-CN" altLang="en-US" kern="100" dirty="0">
                <a:latin typeface="Times New Roman" panose="02020603050405020304" pitchFamily="18" charset="0"/>
                <a:ea typeface="宋体" panose="02010600030101010101" pitchFamily="2" charset="-122"/>
                <a:cs typeface="Times New Roman" panose="02020603050405020304" pitchFamily="18" charset="0"/>
              </a:rPr>
              <a:t>认证</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，保护</a:t>
            </a: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EVs</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身份隐私，防止身份伪造等攻击，提高认证效率与系统安全性</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2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lnSpc>
                <a:spcPct val="150000"/>
              </a:lnSpc>
              <a:buFont typeface="+mj-lt"/>
              <a:buAutoNum type="arabicParenR"/>
            </a:pPr>
            <a:r>
              <a:rPr lang="zh-CN" altLang="en-US" sz="1800" dirty="0">
                <a:effectLst/>
                <a:latin typeface="Calibri" panose="020F0502020204030204" pitchFamily="34" charset="0"/>
                <a:ea typeface="宋体" panose="02010600030101010101" pitchFamily="2" charset="-122"/>
                <a:cs typeface="Times New Roman" panose="02020603050405020304" pitchFamily="18" charset="0"/>
              </a:rPr>
              <a:t>设计</a:t>
            </a:r>
            <a:r>
              <a:rPr lang="zh-CN" altLang="zh-CN" sz="1800" dirty="0">
                <a:effectLst/>
                <a:latin typeface="Calibri" panose="020F0502020204030204" pitchFamily="34" charset="0"/>
                <a:ea typeface="宋体" panose="02010600030101010101" pitchFamily="2" charset="-122"/>
                <a:cs typeface="Times New Roman" panose="02020603050405020304" pitchFamily="18" charset="0"/>
              </a:rPr>
              <a:t>一种</a:t>
            </a:r>
            <a:r>
              <a:rPr lang="zh-CN" altLang="en-US" sz="1800" b="1" dirty="0">
                <a:effectLst/>
                <a:latin typeface="Calibri" panose="020F0502020204030204" pitchFamily="34" charset="0"/>
                <a:ea typeface="宋体" panose="02010600030101010101" pitchFamily="2" charset="-122"/>
                <a:cs typeface="Times New Roman" panose="02020603050405020304" pitchFamily="18" charset="0"/>
              </a:rPr>
              <a:t>基于无证书聚合签密可容错的</a:t>
            </a:r>
            <a:r>
              <a:rPr lang="en-US" altLang="zh-CN" sz="1800" b="1" dirty="0">
                <a:effectLst/>
                <a:latin typeface="Calibri" panose="020F0502020204030204" pitchFamily="34" charset="0"/>
                <a:ea typeface="宋体" panose="02010600030101010101" pitchFamily="2" charset="-122"/>
                <a:cs typeface="Times New Roman" panose="02020603050405020304" pitchFamily="18" charset="0"/>
              </a:rPr>
              <a:t>V2V</a:t>
            </a:r>
            <a:r>
              <a:rPr lang="zh-CN" altLang="en-US" sz="1800" b="1" dirty="0">
                <a:effectLst/>
                <a:latin typeface="Calibri" panose="020F0502020204030204" pitchFamily="34" charset="0"/>
                <a:ea typeface="宋体" panose="02010600030101010101" pitchFamily="2" charset="-122"/>
                <a:cs typeface="Times New Roman" panose="02020603050405020304" pitchFamily="18" charset="0"/>
              </a:rPr>
              <a:t>数据隐私保护方案</a:t>
            </a:r>
            <a:r>
              <a:rPr lang="zh-CN" altLang="zh-CN" sz="1800" dirty="0">
                <a:effectLst/>
                <a:latin typeface="Calibri" panose="020F0502020204030204" pitchFamily="34" charset="0"/>
                <a:ea typeface="宋体" panose="02010600030101010101" pitchFamily="2" charset="-122"/>
                <a:cs typeface="Times New Roman" panose="02020603050405020304" pitchFamily="18" charset="0"/>
              </a:rPr>
              <a:t>，实现高效、安全的数据</a:t>
            </a:r>
            <a:r>
              <a:rPr lang="zh-CN" altLang="en-US" dirty="0">
                <a:latin typeface="Calibri" panose="020F0502020204030204" pitchFamily="34" charset="0"/>
                <a:ea typeface="宋体" panose="02010600030101010101" pitchFamily="2" charset="-122"/>
                <a:cs typeface="Times New Roman" panose="02020603050405020304" pitchFamily="18" charset="0"/>
              </a:rPr>
              <a:t>处理及聚合</a:t>
            </a:r>
            <a:r>
              <a:rPr lang="zh-CN" altLang="zh-CN" sz="1800" dirty="0">
                <a:effectLst/>
                <a:latin typeface="Calibri" panose="020F0502020204030204" pitchFamily="34" charset="0"/>
                <a:ea typeface="宋体" panose="02010600030101010101" pitchFamily="2" charset="-122"/>
                <a:cs typeface="Times New Roman" panose="02020603050405020304" pitchFamily="18" charset="0"/>
              </a:rPr>
              <a:t>，抵御常见攻击</a:t>
            </a:r>
            <a:r>
              <a:rPr lang="zh-CN" altLang="en-US" sz="1800" dirty="0">
                <a:effectLst/>
                <a:latin typeface="Calibri" panose="020F0502020204030204" pitchFamily="34" charset="0"/>
                <a:ea typeface="宋体" panose="02010600030101010101" pitchFamily="2" charset="-122"/>
                <a:cs typeface="Times New Roman" panose="02020603050405020304" pitchFamily="18" charset="0"/>
              </a:rPr>
              <a:t>并</a:t>
            </a:r>
            <a:r>
              <a:rPr lang="zh-CN" altLang="en-US" dirty="0">
                <a:latin typeface="Calibri" panose="020F0502020204030204" pitchFamily="34" charset="0"/>
                <a:ea typeface="宋体" panose="02010600030101010101" pitchFamily="2" charset="-122"/>
                <a:cs typeface="Times New Roman" panose="02020603050405020304" pitchFamily="18" charset="0"/>
              </a:rPr>
              <a:t>保证</a:t>
            </a:r>
            <a:r>
              <a:rPr lang="en-US" altLang="zh-CN" dirty="0" err="1">
                <a:latin typeface="Calibri" panose="020F0502020204030204" pitchFamily="34" charset="0"/>
                <a:ea typeface="宋体" panose="02010600030101010101" pitchFamily="2" charset="-122"/>
                <a:cs typeface="Times New Roman" panose="02020603050405020304" pitchFamily="18" charset="0"/>
              </a:rPr>
              <a:t>IoV</a:t>
            </a:r>
            <a:r>
              <a:rPr lang="zh-CN" altLang="en-US" dirty="0">
                <a:latin typeface="Calibri" panose="020F0502020204030204" pitchFamily="34" charset="0"/>
                <a:ea typeface="宋体" panose="02010600030101010101" pitchFamily="2" charset="-122"/>
                <a:cs typeface="Times New Roman" panose="02020603050405020304" pitchFamily="18" charset="0"/>
              </a:rPr>
              <a:t>环境下数据传输安全，并尽可能提高效率</a:t>
            </a:r>
            <a:endParaRPr lang="zh-CN" altLang="zh-CN" sz="12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lnSpc>
                <a:spcPct val="150000"/>
              </a:lnSpc>
              <a:buFont typeface="+mj-lt"/>
              <a:buAutoNum type="arabicParenR"/>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设计</a:t>
            </a:r>
            <a:r>
              <a:rPr lang="zh-CN"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基于区块链的</a:t>
            </a: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V2V</a:t>
            </a:r>
            <a:r>
              <a:rPr lang="zh-CN"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电力交易安全支付方案</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在</a:t>
            </a:r>
            <a:r>
              <a:rPr lang="en-US" altLang="zh-CN" sz="1800" kern="100" dirty="0" err="1">
                <a:effectLst/>
                <a:latin typeface="Times New Roman" panose="02020603050405020304" pitchFamily="18" charset="0"/>
                <a:ea typeface="宋体" panose="02010600030101010101" pitchFamily="2" charset="-122"/>
                <a:cs typeface="Times New Roman" panose="02020603050405020304" pitchFamily="18" charset="0"/>
              </a:rPr>
              <a:t>IoV</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下做到</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保障交易双方在支付过程中隐私不泄露，利用</a:t>
            </a:r>
            <a:r>
              <a:rPr lang="zh-CN" altLang="en-US" kern="100" dirty="0">
                <a:latin typeface="Times New Roman" panose="02020603050405020304" pitchFamily="18" charset="0"/>
                <a:ea typeface="宋体" panose="02010600030101010101" pitchFamily="2" charset="-122"/>
                <a:cs typeface="Times New Roman" panose="02020603050405020304" pitchFamily="18" charset="0"/>
              </a:rPr>
              <a:t>区块链等技术</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实现公平、安全的去中心化支付</a:t>
            </a:r>
            <a:endPar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342900" lvl="0" indent="-342900" algn="just">
              <a:lnSpc>
                <a:spcPct val="150000"/>
              </a:lnSpc>
              <a:buFont typeface="+mj-lt"/>
              <a:buAutoNum type="arabicParenR"/>
            </a:pPr>
            <a:r>
              <a:rPr lang="zh-CN" altLang="en-US" kern="100" dirty="0">
                <a:latin typeface="Times New Roman" panose="02020603050405020304" pitchFamily="18" charset="0"/>
                <a:ea typeface="宋体" panose="02010600030101010101" pitchFamily="2" charset="-122"/>
                <a:cs typeface="Times New Roman" panose="02020603050405020304" pitchFamily="18" charset="0"/>
              </a:rPr>
              <a:t>并对各方案进行安全性分析，通过</a:t>
            </a:r>
            <a:r>
              <a:rPr lang="zh-CN" altLang="en-US" b="1" u="sng" kern="100" dirty="0">
                <a:latin typeface="Times New Roman" panose="02020603050405020304" pitchFamily="18" charset="0"/>
                <a:ea typeface="宋体" panose="02010600030101010101" pitchFamily="2" charset="-122"/>
                <a:cs typeface="Times New Roman" panose="02020603050405020304" pitchFamily="18" charset="0"/>
              </a:rPr>
              <a:t>理论和实验对比分析</a:t>
            </a:r>
            <a:r>
              <a:rPr lang="zh-CN" altLang="en-US" kern="100" dirty="0">
                <a:latin typeface="Times New Roman" panose="02020603050405020304" pitchFamily="18" charset="0"/>
                <a:ea typeface="宋体" panose="02010600030101010101" pitchFamily="2" charset="-122"/>
                <a:cs typeface="Times New Roman" panose="02020603050405020304" pitchFamily="18" charset="0"/>
              </a:rPr>
              <a:t>该研究方案在计算开销和通信开销更优</a:t>
            </a:r>
            <a:endParaRPr lang="zh-CN" altLang="zh-CN" kern="100" dirty="0">
              <a:latin typeface="Times New Roman" panose="02020603050405020304" pitchFamily="18" charset="0"/>
              <a:ea typeface="宋体" panose="02010600030101010101" pitchFamily="2" charset="-122"/>
              <a:cs typeface="Times New Roman" panose="02020603050405020304" pitchFamily="18" charset="0"/>
            </a:endParaRPr>
          </a:p>
          <a:p>
            <a:pPr marL="342900" lvl="0" indent="-342900" algn="just">
              <a:lnSpc>
                <a:spcPct val="150000"/>
              </a:lnSpc>
              <a:buFont typeface="+mj-lt"/>
              <a:buAutoNum type="arabicParenR"/>
            </a:pP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在国际期刊上发表一篇相关论文，并力争被</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SCI</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等期刊收录</a:t>
            </a:r>
            <a:endParaRPr lang="zh-CN" altLang="zh-CN" sz="1200" dirty="0">
              <a:effectLst/>
              <a:latin typeface="Calibri" panose="020F0502020204030204" pitchFamily="34" charset="0"/>
              <a:ea typeface="宋体" panose="02010600030101010101" pitchFamily="2" charset="-122"/>
              <a:cs typeface="Times New Roman" panose="02020603050405020304" pitchFamily="18" charset="0"/>
            </a:endParaRPr>
          </a:p>
        </p:txBody>
      </p:sp>
      <p:cxnSp>
        <p:nvCxnSpPr>
          <p:cNvPr id="4" name="直接连接符 3">
            <a:extLst>
              <a:ext uri="{FF2B5EF4-FFF2-40B4-BE49-F238E27FC236}">
                <a16:creationId xmlns:a16="http://schemas.microsoft.com/office/drawing/2014/main" id="{C7A7B209-1176-54A1-D18B-110172E6F94B}"/>
              </a:ext>
            </a:extLst>
          </p:cNvPr>
          <p:cNvCxnSpPr>
            <a:cxnSpLocks/>
          </p:cNvCxnSpPr>
          <p:nvPr/>
        </p:nvCxnSpPr>
        <p:spPr>
          <a:xfrm flipV="1">
            <a:off x="13921" y="400217"/>
            <a:ext cx="12146259" cy="4502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a16="http://schemas.microsoft.com/office/drawing/2014/main" id="{E05B945F-05DC-A29F-E1AA-9E1E408F6877}"/>
              </a:ext>
            </a:extLst>
          </p:cNvPr>
          <p:cNvSpPr txBox="1"/>
          <p:nvPr/>
        </p:nvSpPr>
        <p:spPr>
          <a:xfrm>
            <a:off x="-1" y="53968"/>
            <a:ext cx="6745660" cy="346249"/>
          </a:xfrm>
          <a:prstGeom prst="rect">
            <a:avLst/>
          </a:prstGeom>
          <a:noFill/>
        </p:spPr>
        <p:txBody>
          <a:bodyPr wrap="square" lIns="68580" tIns="34290" rIns="68580" bIns="34290" rtlCol="0">
            <a:spAutoFit/>
          </a:bodyPr>
          <a:lstStyle/>
          <a:p>
            <a:pPr marL="0" lvl="1"/>
            <a:r>
              <a:rPr lang="zh-CN" altLang="en-US" b="1" dirty="0">
                <a:solidFill>
                  <a:srgbClr val="414455"/>
                </a:solidFill>
                <a:latin typeface="微软雅黑" pitchFamily="34" charset="-122"/>
                <a:ea typeface="微软雅黑" pitchFamily="34" charset="-122"/>
              </a:rPr>
              <a:t>预计成果及工作计划</a:t>
            </a:r>
          </a:p>
        </p:txBody>
      </p:sp>
      <p:sp>
        <p:nvSpPr>
          <p:cNvPr id="6" name="文本框 5">
            <a:extLst>
              <a:ext uri="{FF2B5EF4-FFF2-40B4-BE49-F238E27FC236}">
                <a16:creationId xmlns:a16="http://schemas.microsoft.com/office/drawing/2014/main" id="{603F36D5-7A85-9201-3D2B-5E1F653AF98B}"/>
              </a:ext>
            </a:extLst>
          </p:cNvPr>
          <p:cNvSpPr txBox="1"/>
          <p:nvPr/>
        </p:nvSpPr>
        <p:spPr>
          <a:xfrm>
            <a:off x="13921" y="2241448"/>
            <a:ext cx="1293158" cy="400110"/>
          </a:xfrm>
          <a:prstGeom prst="rect">
            <a:avLst/>
          </a:prstGeom>
          <a:noFill/>
        </p:spPr>
        <p:txBody>
          <a:bodyPr wrap="square" rtlCol="0">
            <a:spAutoFit/>
          </a:bodyPr>
          <a:lstStyle/>
          <a:p>
            <a:r>
              <a:rPr lang="zh-CN" altLang="en-US" sz="2000" b="1" dirty="0">
                <a:highlight>
                  <a:srgbClr val="FFFF00"/>
                </a:highlight>
              </a:rPr>
              <a:t>预计成果</a:t>
            </a:r>
          </a:p>
        </p:txBody>
      </p:sp>
      <p:sp>
        <p:nvSpPr>
          <p:cNvPr id="7" name="左大括号 6">
            <a:extLst>
              <a:ext uri="{FF2B5EF4-FFF2-40B4-BE49-F238E27FC236}">
                <a16:creationId xmlns:a16="http://schemas.microsoft.com/office/drawing/2014/main" id="{52B16EB0-AF62-9A3F-5A7C-D26B40E0D65E}"/>
              </a:ext>
            </a:extLst>
          </p:cNvPr>
          <p:cNvSpPr/>
          <p:nvPr/>
        </p:nvSpPr>
        <p:spPr>
          <a:xfrm>
            <a:off x="1307078" y="965339"/>
            <a:ext cx="478983" cy="2952327"/>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aphicFrame>
        <p:nvGraphicFramePr>
          <p:cNvPr id="9" name="图示 8">
            <a:extLst>
              <a:ext uri="{FF2B5EF4-FFF2-40B4-BE49-F238E27FC236}">
                <a16:creationId xmlns:a16="http://schemas.microsoft.com/office/drawing/2014/main" id="{7CF9BFBA-FD3E-2662-FB37-09A1F3A9A864}"/>
              </a:ext>
            </a:extLst>
          </p:cNvPr>
          <p:cNvGraphicFramePr/>
          <p:nvPr>
            <p:extLst>
              <p:ext uri="{D42A27DB-BD31-4B8C-83A1-F6EECF244321}">
                <p14:modId xmlns:p14="http://schemas.microsoft.com/office/powerpoint/2010/main" val="3212337419"/>
              </p:ext>
            </p:extLst>
          </p:nvPr>
        </p:nvGraphicFramePr>
        <p:xfrm>
          <a:off x="1201043" y="5022646"/>
          <a:ext cx="10765196" cy="1435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文本框 9">
            <a:extLst>
              <a:ext uri="{FF2B5EF4-FFF2-40B4-BE49-F238E27FC236}">
                <a16:creationId xmlns:a16="http://schemas.microsoft.com/office/drawing/2014/main" id="{3458B825-03E2-AA7A-B2F9-68542E523F7C}"/>
              </a:ext>
            </a:extLst>
          </p:cNvPr>
          <p:cNvSpPr txBox="1"/>
          <p:nvPr/>
        </p:nvSpPr>
        <p:spPr>
          <a:xfrm>
            <a:off x="255363" y="4725144"/>
            <a:ext cx="432048" cy="1569660"/>
          </a:xfrm>
          <a:prstGeom prst="rect">
            <a:avLst/>
          </a:prstGeom>
          <a:noFill/>
        </p:spPr>
        <p:txBody>
          <a:bodyPr wrap="square" rtlCol="0">
            <a:spAutoFit/>
          </a:bodyPr>
          <a:lstStyle/>
          <a:p>
            <a:r>
              <a:rPr lang="zh-CN" altLang="en-US" sz="2400" b="1" dirty="0">
                <a:highlight>
                  <a:srgbClr val="FFFF00"/>
                </a:highlight>
              </a:rPr>
              <a:t>工作计划</a:t>
            </a:r>
          </a:p>
        </p:txBody>
      </p:sp>
    </p:spTree>
    <p:extLst>
      <p:ext uri="{BB962C8B-B14F-4D97-AF65-F5344CB8AC3E}">
        <p14:creationId xmlns:p14="http://schemas.microsoft.com/office/powerpoint/2010/main" val="1426856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25BC7-64E8-C202-06CE-B8ED01E41CAA}"/>
            </a:ext>
          </a:extLst>
        </p:cNvPr>
        <p:cNvGrpSpPr/>
        <p:nvPr/>
      </p:nvGrpSpPr>
      <p:grpSpPr>
        <a:xfrm>
          <a:off x="0" y="0"/>
          <a:ext cx="0" cy="0"/>
          <a:chOff x="0" y="0"/>
          <a:chExt cx="0" cy="0"/>
        </a:xfrm>
      </p:grpSpPr>
      <p:sp>
        <p:nvSpPr>
          <p:cNvPr id="7" name="矩形 6">
            <a:extLst>
              <a:ext uri="{FF2B5EF4-FFF2-40B4-BE49-F238E27FC236}">
                <a16:creationId xmlns:a16="http://schemas.microsoft.com/office/drawing/2014/main" id="{7AF8B172-B9C1-2146-F277-A1052C51B6EB}"/>
              </a:ext>
            </a:extLst>
          </p:cNvPr>
          <p:cNvSpPr/>
          <p:nvPr/>
        </p:nvSpPr>
        <p:spPr>
          <a:xfrm>
            <a:off x="-23092" y="1916003"/>
            <a:ext cx="12218267" cy="3168352"/>
          </a:xfrm>
          <a:prstGeom prst="rect">
            <a:avLst/>
          </a:prstGeom>
          <a:solidFill>
            <a:schemeClr val="tx1">
              <a:lumMod val="95000"/>
              <a:lumOff val="5000"/>
              <a:alpha val="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a:extLst>
              <a:ext uri="{FF2B5EF4-FFF2-40B4-BE49-F238E27FC236}">
                <a16:creationId xmlns:a16="http://schemas.microsoft.com/office/drawing/2014/main" id="{9E895D45-32CB-2E88-6652-1EC095E0F72A}"/>
              </a:ext>
            </a:extLst>
          </p:cNvPr>
          <p:cNvGrpSpPr/>
          <p:nvPr/>
        </p:nvGrpSpPr>
        <p:grpSpPr>
          <a:xfrm>
            <a:off x="2730280" y="2824413"/>
            <a:ext cx="1341120" cy="1209172"/>
            <a:chOff x="3720691" y="2824413"/>
            <a:chExt cx="1341120" cy="1209172"/>
          </a:xfrm>
        </p:grpSpPr>
        <p:sp>
          <p:nvSpPr>
            <p:cNvPr id="8" name="Freeform 5">
              <a:extLst>
                <a:ext uri="{FF2B5EF4-FFF2-40B4-BE49-F238E27FC236}">
                  <a16:creationId xmlns:a16="http://schemas.microsoft.com/office/drawing/2014/main" id="{267AD9F0-7963-E25E-FBF2-B67B13180F6E}"/>
                </a:ext>
              </a:extLst>
            </p:cNvPr>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headEnd/>
              <a:tailEnd/>
            </a:ln>
            <a:effectLst>
              <a:outerShdw blurRad="190500" dist="1143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5">
              <a:extLst>
                <a:ext uri="{FF2B5EF4-FFF2-40B4-BE49-F238E27FC236}">
                  <a16:creationId xmlns:a16="http://schemas.microsoft.com/office/drawing/2014/main" id="{C6977466-0846-EFE9-8362-7779332F5B0A}"/>
                </a:ext>
              </a:extLst>
            </p:cNvPr>
            <p:cNvSpPr>
              <a:spLocks/>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p>
          </p:txBody>
        </p:sp>
      </p:grpSp>
      <p:sp>
        <p:nvSpPr>
          <p:cNvPr id="17" name="Freeform 89">
            <a:extLst>
              <a:ext uri="{FF2B5EF4-FFF2-40B4-BE49-F238E27FC236}">
                <a16:creationId xmlns:a16="http://schemas.microsoft.com/office/drawing/2014/main" id="{29AF95D0-D1B8-2D44-EF46-24C2589895B0}"/>
              </a:ext>
            </a:extLst>
          </p:cNvPr>
          <p:cNvSpPr>
            <a:spLocks noEditPoints="1"/>
          </p:cNvSpPr>
          <p:nvPr/>
        </p:nvSpPr>
        <p:spPr bwMode="auto">
          <a:xfrm>
            <a:off x="3248321" y="3174257"/>
            <a:ext cx="316328" cy="509483"/>
          </a:xfrm>
          <a:custGeom>
            <a:avLst/>
            <a:gdLst>
              <a:gd name="T0" fmla="*/ 70 w 124"/>
              <a:gd name="T1" fmla="*/ 160 h 200"/>
              <a:gd name="T2" fmla="*/ 70 w 124"/>
              <a:gd name="T3" fmla="*/ 184 h 200"/>
              <a:gd name="T4" fmla="*/ 97 w 124"/>
              <a:gd name="T5" fmla="*/ 184 h 200"/>
              <a:gd name="T6" fmla="*/ 97 w 124"/>
              <a:gd name="T7" fmla="*/ 200 h 200"/>
              <a:gd name="T8" fmla="*/ 25 w 124"/>
              <a:gd name="T9" fmla="*/ 200 h 200"/>
              <a:gd name="T10" fmla="*/ 25 w 124"/>
              <a:gd name="T11" fmla="*/ 184 h 200"/>
              <a:gd name="T12" fmla="*/ 53 w 124"/>
              <a:gd name="T13" fmla="*/ 184 h 200"/>
              <a:gd name="T14" fmla="*/ 53 w 124"/>
              <a:gd name="T15" fmla="*/ 160 h 200"/>
              <a:gd name="T16" fmla="*/ 0 w 124"/>
              <a:gd name="T17" fmla="*/ 98 h 200"/>
              <a:gd name="T18" fmla="*/ 0 w 124"/>
              <a:gd name="T19" fmla="*/ 76 h 200"/>
              <a:gd name="T20" fmla="*/ 17 w 124"/>
              <a:gd name="T21" fmla="*/ 76 h 200"/>
              <a:gd name="T22" fmla="*/ 17 w 124"/>
              <a:gd name="T23" fmla="*/ 98 h 200"/>
              <a:gd name="T24" fmla="*/ 30 w 124"/>
              <a:gd name="T25" fmla="*/ 130 h 200"/>
              <a:gd name="T26" fmla="*/ 62 w 124"/>
              <a:gd name="T27" fmla="*/ 144 h 200"/>
              <a:gd name="T28" fmla="*/ 94 w 124"/>
              <a:gd name="T29" fmla="*/ 130 h 200"/>
              <a:gd name="T30" fmla="*/ 105 w 124"/>
              <a:gd name="T31" fmla="*/ 98 h 200"/>
              <a:gd name="T32" fmla="*/ 105 w 124"/>
              <a:gd name="T33" fmla="*/ 76 h 200"/>
              <a:gd name="T34" fmla="*/ 124 w 124"/>
              <a:gd name="T35" fmla="*/ 76 h 200"/>
              <a:gd name="T36" fmla="*/ 124 w 124"/>
              <a:gd name="T37" fmla="*/ 98 h 200"/>
              <a:gd name="T38" fmla="*/ 70 w 124"/>
              <a:gd name="T39" fmla="*/ 160 h 200"/>
              <a:gd name="T40" fmla="*/ 63 w 124"/>
              <a:gd name="T41" fmla="*/ 132 h 200"/>
              <a:gd name="T42" fmla="*/ 29 w 124"/>
              <a:gd name="T43" fmla="*/ 97 h 200"/>
              <a:gd name="T44" fmla="*/ 29 w 124"/>
              <a:gd name="T45" fmla="*/ 88 h 200"/>
              <a:gd name="T46" fmla="*/ 77 w 124"/>
              <a:gd name="T47" fmla="*/ 88 h 200"/>
              <a:gd name="T48" fmla="*/ 77 w 124"/>
              <a:gd name="T49" fmla="*/ 80 h 200"/>
              <a:gd name="T50" fmla="*/ 29 w 124"/>
              <a:gd name="T51" fmla="*/ 80 h 200"/>
              <a:gd name="T52" fmla="*/ 29 w 124"/>
              <a:gd name="T53" fmla="*/ 64 h 200"/>
              <a:gd name="T54" fmla="*/ 77 w 124"/>
              <a:gd name="T55" fmla="*/ 64 h 200"/>
              <a:gd name="T56" fmla="*/ 77 w 124"/>
              <a:gd name="T57" fmla="*/ 56 h 200"/>
              <a:gd name="T58" fmla="*/ 29 w 124"/>
              <a:gd name="T59" fmla="*/ 56 h 200"/>
              <a:gd name="T60" fmla="*/ 29 w 124"/>
              <a:gd name="T61" fmla="*/ 44 h 200"/>
              <a:gd name="T62" fmla="*/ 77 w 124"/>
              <a:gd name="T63" fmla="*/ 44 h 200"/>
              <a:gd name="T64" fmla="*/ 77 w 124"/>
              <a:gd name="T65" fmla="*/ 36 h 200"/>
              <a:gd name="T66" fmla="*/ 29 w 124"/>
              <a:gd name="T67" fmla="*/ 36 h 200"/>
              <a:gd name="T68" fmla="*/ 63 w 124"/>
              <a:gd name="T69" fmla="*/ 0 h 200"/>
              <a:gd name="T70" fmla="*/ 97 w 124"/>
              <a:gd name="T71" fmla="*/ 36 h 200"/>
              <a:gd name="T72" fmla="*/ 97 w 124"/>
              <a:gd name="T73" fmla="*/ 97 h 200"/>
              <a:gd name="T74" fmla="*/ 63 w 124"/>
              <a:gd name="T75" fmla="*/ 13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200">
                <a:moveTo>
                  <a:pt x="70" y="160"/>
                </a:moveTo>
                <a:cubicBezTo>
                  <a:pt x="70" y="184"/>
                  <a:pt x="70" y="184"/>
                  <a:pt x="70" y="184"/>
                </a:cubicBezTo>
                <a:cubicBezTo>
                  <a:pt x="97" y="184"/>
                  <a:pt x="97" y="184"/>
                  <a:pt x="97" y="184"/>
                </a:cubicBezTo>
                <a:cubicBezTo>
                  <a:pt x="97" y="200"/>
                  <a:pt x="97" y="200"/>
                  <a:pt x="97" y="200"/>
                </a:cubicBezTo>
                <a:cubicBezTo>
                  <a:pt x="25" y="200"/>
                  <a:pt x="25" y="200"/>
                  <a:pt x="25" y="200"/>
                </a:cubicBezTo>
                <a:cubicBezTo>
                  <a:pt x="25" y="184"/>
                  <a:pt x="25" y="184"/>
                  <a:pt x="25" y="184"/>
                </a:cubicBezTo>
                <a:cubicBezTo>
                  <a:pt x="53" y="184"/>
                  <a:pt x="53" y="184"/>
                  <a:pt x="53" y="184"/>
                </a:cubicBezTo>
                <a:cubicBezTo>
                  <a:pt x="53" y="160"/>
                  <a:pt x="53" y="160"/>
                  <a:pt x="53" y="160"/>
                </a:cubicBezTo>
                <a:cubicBezTo>
                  <a:pt x="23" y="156"/>
                  <a:pt x="0" y="130"/>
                  <a:pt x="0" y="98"/>
                </a:cubicBezTo>
                <a:cubicBezTo>
                  <a:pt x="0" y="76"/>
                  <a:pt x="0" y="76"/>
                  <a:pt x="0" y="76"/>
                </a:cubicBezTo>
                <a:cubicBezTo>
                  <a:pt x="17" y="76"/>
                  <a:pt x="17" y="76"/>
                  <a:pt x="17" y="76"/>
                </a:cubicBezTo>
                <a:cubicBezTo>
                  <a:pt x="17" y="98"/>
                  <a:pt x="17" y="98"/>
                  <a:pt x="17" y="98"/>
                </a:cubicBezTo>
                <a:cubicBezTo>
                  <a:pt x="17" y="111"/>
                  <a:pt x="22" y="122"/>
                  <a:pt x="30" y="130"/>
                </a:cubicBezTo>
                <a:cubicBezTo>
                  <a:pt x="38" y="139"/>
                  <a:pt x="49" y="144"/>
                  <a:pt x="62" y="144"/>
                </a:cubicBezTo>
                <a:cubicBezTo>
                  <a:pt x="75" y="144"/>
                  <a:pt x="86" y="139"/>
                  <a:pt x="94" y="130"/>
                </a:cubicBezTo>
                <a:cubicBezTo>
                  <a:pt x="102" y="122"/>
                  <a:pt x="105" y="111"/>
                  <a:pt x="105" y="98"/>
                </a:cubicBezTo>
                <a:cubicBezTo>
                  <a:pt x="105" y="76"/>
                  <a:pt x="105" y="76"/>
                  <a:pt x="105" y="76"/>
                </a:cubicBezTo>
                <a:cubicBezTo>
                  <a:pt x="124" y="76"/>
                  <a:pt x="124" y="76"/>
                  <a:pt x="124" y="76"/>
                </a:cubicBezTo>
                <a:cubicBezTo>
                  <a:pt x="124" y="98"/>
                  <a:pt x="124" y="98"/>
                  <a:pt x="124" y="98"/>
                </a:cubicBezTo>
                <a:cubicBezTo>
                  <a:pt x="124" y="130"/>
                  <a:pt x="100" y="156"/>
                  <a:pt x="70" y="160"/>
                </a:cubicBezTo>
                <a:close/>
                <a:moveTo>
                  <a:pt x="63" y="132"/>
                </a:moveTo>
                <a:cubicBezTo>
                  <a:pt x="45" y="132"/>
                  <a:pt x="29" y="116"/>
                  <a:pt x="29" y="97"/>
                </a:cubicBezTo>
                <a:cubicBezTo>
                  <a:pt x="29" y="88"/>
                  <a:pt x="29" y="88"/>
                  <a:pt x="29" y="88"/>
                </a:cubicBezTo>
                <a:cubicBezTo>
                  <a:pt x="77" y="88"/>
                  <a:pt x="77" y="88"/>
                  <a:pt x="77" y="88"/>
                </a:cubicBezTo>
                <a:cubicBezTo>
                  <a:pt x="77" y="80"/>
                  <a:pt x="77" y="80"/>
                  <a:pt x="77" y="80"/>
                </a:cubicBezTo>
                <a:cubicBezTo>
                  <a:pt x="29" y="80"/>
                  <a:pt x="29" y="80"/>
                  <a:pt x="29" y="80"/>
                </a:cubicBezTo>
                <a:cubicBezTo>
                  <a:pt x="29" y="64"/>
                  <a:pt x="29" y="64"/>
                  <a:pt x="29" y="64"/>
                </a:cubicBezTo>
                <a:cubicBezTo>
                  <a:pt x="77" y="64"/>
                  <a:pt x="77" y="64"/>
                  <a:pt x="77" y="64"/>
                </a:cubicBezTo>
                <a:cubicBezTo>
                  <a:pt x="77" y="56"/>
                  <a:pt x="77" y="56"/>
                  <a:pt x="77" y="56"/>
                </a:cubicBezTo>
                <a:cubicBezTo>
                  <a:pt x="29" y="56"/>
                  <a:pt x="29" y="56"/>
                  <a:pt x="29" y="56"/>
                </a:cubicBezTo>
                <a:cubicBezTo>
                  <a:pt x="29" y="44"/>
                  <a:pt x="29" y="44"/>
                  <a:pt x="29" y="44"/>
                </a:cubicBezTo>
                <a:cubicBezTo>
                  <a:pt x="77" y="44"/>
                  <a:pt x="77" y="44"/>
                  <a:pt x="77" y="44"/>
                </a:cubicBezTo>
                <a:cubicBezTo>
                  <a:pt x="77" y="36"/>
                  <a:pt x="77" y="36"/>
                  <a:pt x="77" y="36"/>
                </a:cubicBezTo>
                <a:cubicBezTo>
                  <a:pt x="29" y="36"/>
                  <a:pt x="29" y="36"/>
                  <a:pt x="29" y="36"/>
                </a:cubicBezTo>
                <a:cubicBezTo>
                  <a:pt x="30" y="17"/>
                  <a:pt x="46" y="0"/>
                  <a:pt x="63" y="0"/>
                </a:cubicBezTo>
                <a:cubicBezTo>
                  <a:pt x="82" y="0"/>
                  <a:pt x="97" y="16"/>
                  <a:pt x="97" y="36"/>
                </a:cubicBezTo>
                <a:cubicBezTo>
                  <a:pt x="97" y="97"/>
                  <a:pt x="97" y="97"/>
                  <a:pt x="97" y="97"/>
                </a:cubicBezTo>
                <a:cubicBezTo>
                  <a:pt x="97" y="116"/>
                  <a:pt x="82" y="132"/>
                  <a:pt x="63" y="132"/>
                </a:cubicBezTo>
                <a:close/>
              </a:path>
            </a:pathLst>
          </a:custGeom>
          <a:solidFill>
            <a:srgbClr val="414455"/>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 name="TextBox 7">
            <a:extLst>
              <a:ext uri="{FF2B5EF4-FFF2-40B4-BE49-F238E27FC236}">
                <a16:creationId xmlns:a16="http://schemas.microsoft.com/office/drawing/2014/main" id="{F0FD510F-A289-6DF4-95B9-A9E3E252DB71}"/>
              </a:ext>
            </a:extLst>
          </p:cNvPr>
          <p:cNvSpPr>
            <a:spLocks noChangeArrowheads="1"/>
          </p:cNvSpPr>
          <p:nvPr/>
        </p:nvSpPr>
        <p:spPr bwMode="auto">
          <a:xfrm>
            <a:off x="4243079" y="3068960"/>
            <a:ext cx="747113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zh-CN" altLang="en-US" sz="6600" b="1" dirty="0">
                <a:solidFill>
                  <a:srgbClr val="414455"/>
                </a:solidFill>
                <a:latin typeface="微软雅黑" pitchFamily="34" charset="-122"/>
                <a:ea typeface="微软雅黑" pitchFamily="34" charset="-122"/>
                <a:sym typeface="微软雅黑" pitchFamily="34" charset="-122"/>
              </a:rPr>
              <a:t>恳请老师批评指正</a:t>
            </a:r>
          </a:p>
        </p:txBody>
      </p:sp>
      <p:sp>
        <p:nvSpPr>
          <p:cNvPr id="20" name="TextBox 7">
            <a:extLst>
              <a:ext uri="{FF2B5EF4-FFF2-40B4-BE49-F238E27FC236}">
                <a16:creationId xmlns:a16="http://schemas.microsoft.com/office/drawing/2014/main" id="{806795ED-9B9D-10EB-09BB-B097E9710D38}"/>
              </a:ext>
            </a:extLst>
          </p:cNvPr>
          <p:cNvSpPr>
            <a:spLocks noChangeArrowheads="1"/>
          </p:cNvSpPr>
          <p:nvPr/>
        </p:nvSpPr>
        <p:spPr bwMode="auto">
          <a:xfrm>
            <a:off x="4243080" y="2792541"/>
            <a:ext cx="51119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spcBef>
                <a:spcPts val="0"/>
              </a:spcBef>
              <a:spcAft>
                <a:spcPts val="0"/>
              </a:spcAft>
              <a:defRPr/>
            </a:pPr>
            <a:r>
              <a:rPr lang="en-US" altLang="zh-CN" sz="2000" dirty="0">
                <a:solidFill>
                  <a:srgbClr val="414455"/>
                </a:solidFill>
                <a:latin typeface="方正兰亭黑简体" panose="02000000000000000000" pitchFamily="2" charset="-122"/>
                <a:ea typeface="方正兰亭黑简体" panose="02000000000000000000" pitchFamily="2" charset="-122"/>
                <a:cs typeface="LilyUPC" pitchFamily="34" charset="-34"/>
                <a:sym typeface="微软雅黑" pitchFamily="34" charset="-122"/>
              </a:rPr>
              <a:t>THANK YOU FOR YOUR GUIDANCE.</a:t>
            </a:r>
            <a:endParaRPr lang="zh-CN" altLang="en-US" sz="2000" dirty="0">
              <a:solidFill>
                <a:srgbClr val="414455"/>
              </a:solidFill>
              <a:latin typeface="方正兰亭黑简体" panose="02000000000000000000" pitchFamily="2" charset="-122"/>
              <a:ea typeface="方正兰亭黑简体" panose="02000000000000000000" pitchFamily="2" charset="-122"/>
              <a:cs typeface="LilyUPC" pitchFamily="34" charset="-34"/>
              <a:sym typeface="微软雅黑" pitchFamily="34" charset="-122"/>
            </a:endParaRPr>
          </a:p>
        </p:txBody>
      </p:sp>
      <p:grpSp>
        <p:nvGrpSpPr>
          <p:cNvPr id="24" name="组合 23">
            <a:extLst>
              <a:ext uri="{FF2B5EF4-FFF2-40B4-BE49-F238E27FC236}">
                <a16:creationId xmlns:a16="http://schemas.microsoft.com/office/drawing/2014/main" id="{500DDD52-852E-A7BA-F997-2C1B54CA0C04}"/>
              </a:ext>
            </a:extLst>
          </p:cNvPr>
          <p:cNvGrpSpPr/>
          <p:nvPr/>
        </p:nvGrpSpPr>
        <p:grpSpPr>
          <a:xfrm>
            <a:off x="8860608" y="2636912"/>
            <a:ext cx="278384" cy="184511"/>
            <a:chOff x="9482595" y="2565731"/>
            <a:chExt cx="278384" cy="184511"/>
          </a:xfrm>
        </p:grpSpPr>
        <p:sp>
          <p:nvSpPr>
            <p:cNvPr id="22" name="椭圆 21">
              <a:extLst>
                <a:ext uri="{FF2B5EF4-FFF2-40B4-BE49-F238E27FC236}">
                  <a16:creationId xmlns:a16="http://schemas.microsoft.com/office/drawing/2014/main" id="{CDFDA919-9050-58F8-DA76-0CAEF5FC01DD}"/>
                </a:ext>
              </a:extLst>
            </p:cNvPr>
            <p:cNvSpPr/>
            <p:nvPr/>
          </p:nvSpPr>
          <p:spPr>
            <a:xfrm>
              <a:off x="9482595" y="2565731"/>
              <a:ext cx="71376" cy="713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id="{4F6F860C-2B97-721D-218D-4DE330374FF4}"/>
                </a:ext>
              </a:extLst>
            </p:cNvPr>
            <p:cNvSpPr/>
            <p:nvPr/>
          </p:nvSpPr>
          <p:spPr>
            <a:xfrm>
              <a:off x="9625979" y="2615242"/>
              <a:ext cx="135000" cy="135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Freeform 5">
            <a:extLst>
              <a:ext uri="{FF2B5EF4-FFF2-40B4-BE49-F238E27FC236}">
                <a16:creationId xmlns:a16="http://schemas.microsoft.com/office/drawing/2014/main" id="{1299991E-2C52-B30A-A0E0-91DE5C98B42B}"/>
              </a:ext>
            </a:extLst>
          </p:cNvPr>
          <p:cNvSpPr>
            <a:spLocks/>
          </p:cNvSpPr>
          <p:nvPr/>
        </p:nvSpPr>
        <p:spPr bwMode="auto">
          <a:xfrm rot="1855731">
            <a:off x="2827097" y="2901968"/>
            <a:ext cx="1157449" cy="1043573"/>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headEnd/>
            <a:tailEnd/>
          </a:ln>
          <a:effec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35820417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2" presetClass="emph" presetSubtype="0" fill="hold" nodeType="afterEffect">
                                  <p:stCondLst>
                                    <p:cond delay="0"/>
                                  </p:stCondLst>
                                  <p:childTnLst>
                                    <p:animRot by="120000">
                                      <p:cBhvr>
                                        <p:cTn id="11" dur="100" fill="hold">
                                          <p:stCondLst>
                                            <p:cond delay="0"/>
                                          </p:stCondLst>
                                        </p:cTn>
                                        <p:tgtEl>
                                          <p:spTgt spid="16"/>
                                        </p:tgtEl>
                                        <p:attrNameLst>
                                          <p:attrName>r</p:attrName>
                                        </p:attrNameLst>
                                      </p:cBhvr>
                                    </p:animRot>
                                    <p:animRot by="-240000">
                                      <p:cBhvr>
                                        <p:cTn id="12" dur="200" fill="hold">
                                          <p:stCondLst>
                                            <p:cond delay="200"/>
                                          </p:stCondLst>
                                        </p:cTn>
                                        <p:tgtEl>
                                          <p:spTgt spid="16"/>
                                        </p:tgtEl>
                                        <p:attrNameLst>
                                          <p:attrName>r</p:attrName>
                                        </p:attrNameLst>
                                      </p:cBhvr>
                                    </p:animRot>
                                    <p:animRot by="240000">
                                      <p:cBhvr>
                                        <p:cTn id="13" dur="200" fill="hold">
                                          <p:stCondLst>
                                            <p:cond delay="400"/>
                                          </p:stCondLst>
                                        </p:cTn>
                                        <p:tgtEl>
                                          <p:spTgt spid="16"/>
                                        </p:tgtEl>
                                        <p:attrNameLst>
                                          <p:attrName>r</p:attrName>
                                        </p:attrNameLst>
                                      </p:cBhvr>
                                    </p:animRot>
                                    <p:animRot by="-240000">
                                      <p:cBhvr>
                                        <p:cTn id="14" dur="200" fill="hold">
                                          <p:stCondLst>
                                            <p:cond delay="600"/>
                                          </p:stCondLst>
                                        </p:cTn>
                                        <p:tgtEl>
                                          <p:spTgt spid="16"/>
                                        </p:tgtEl>
                                        <p:attrNameLst>
                                          <p:attrName>r</p:attrName>
                                        </p:attrNameLst>
                                      </p:cBhvr>
                                    </p:animRot>
                                    <p:animRot by="120000">
                                      <p:cBhvr>
                                        <p:cTn id="15" dur="200" fill="hold">
                                          <p:stCondLst>
                                            <p:cond delay="800"/>
                                          </p:stCondLst>
                                        </p:cTn>
                                        <p:tgtEl>
                                          <p:spTgt spid="16"/>
                                        </p:tgtEl>
                                        <p:attrNameLst>
                                          <p:attrName>r</p:attrName>
                                        </p:attrNameLst>
                                      </p:cBhvr>
                                    </p:animRot>
                                  </p:childTnLst>
                                </p:cTn>
                              </p:par>
                            </p:childTnLst>
                          </p:cTn>
                        </p:par>
                        <p:par>
                          <p:cTn id="16" fill="hold">
                            <p:stCondLst>
                              <p:cond delay="1500"/>
                            </p:stCondLst>
                            <p:childTnLst>
                              <p:par>
                                <p:cTn id="17" presetID="21"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heel(1)">
                                      <p:cBhvr>
                                        <p:cTn id="19" dur="2000"/>
                                        <p:tgtEl>
                                          <p:spTgt spid="25"/>
                                        </p:tgtEl>
                                      </p:cBhvr>
                                    </p:animEffect>
                                  </p:childTnLst>
                                </p:cTn>
                              </p:par>
                              <p:par>
                                <p:cTn id="20" presetID="2" presetClass="entr" presetSubtype="8"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0-#ppt_w/2"/>
                                          </p:val>
                                        </p:tav>
                                        <p:tav tm="100000">
                                          <p:val>
                                            <p:strVal val="#ppt_x"/>
                                          </p:val>
                                        </p:tav>
                                      </p:tavLst>
                                    </p:anim>
                                    <p:anim calcmode="lin" valueType="num">
                                      <p:cBhvr additive="base">
                                        <p:cTn id="23" dur="500" fill="hold"/>
                                        <p:tgtEl>
                                          <p:spTgt spid="17"/>
                                        </p:tgtEl>
                                        <p:attrNameLst>
                                          <p:attrName>ppt_y</p:attrName>
                                        </p:attrNameLst>
                                      </p:cBhvr>
                                      <p:tavLst>
                                        <p:tav tm="0">
                                          <p:val>
                                            <p:strVal val="#ppt_y"/>
                                          </p:val>
                                        </p:tav>
                                        <p:tav tm="100000">
                                          <p:val>
                                            <p:strVal val="#ppt_y"/>
                                          </p:val>
                                        </p:tav>
                                      </p:tavLst>
                                    </p:anim>
                                  </p:childTnLst>
                                </p:cTn>
                              </p:par>
                              <p:par>
                                <p:cTn id="24" presetID="38" presetClass="entr" presetSubtype="0" accel="50000" fill="hold" grpId="0" nodeType="withEffect">
                                  <p:stCondLst>
                                    <p:cond delay="1000"/>
                                  </p:stCondLst>
                                  <p:iterate type="lt">
                                    <p:tmPct val="50000"/>
                                  </p:iterate>
                                  <p:childTnLst>
                                    <p:set>
                                      <p:cBhvr>
                                        <p:cTn id="25" dur="1" fill="hold">
                                          <p:stCondLst>
                                            <p:cond delay="0"/>
                                          </p:stCondLst>
                                        </p:cTn>
                                        <p:tgtEl>
                                          <p:spTgt spid="20"/>
                                        </p:tgtEl>
                                        <p:attrNameLst>
                                          <p:attrName>style.visibility</p:attrName>
                                        </p:attrNameLst>
                                      </p:cBhvr>
                                      <p:to>
                                        <p:strVal val="visible"/>
                                      </p:to>
                                    </p:set>
                                    <p:set>
                                      <p:cBhvr>
                                        <p:cTn id="26" dur="114" fill="hold">
                                          <p:stCondLst>
                                            <p:cond delay="0"/>
                                          </p:stCondLst>
                                        </p:cTn>
                                        <p:tgtEl>
                                          <p:spTgt spid="20"/>
                                        </p:tgtEl>
                                        <p:attrNameLst>
                                          <p:attrName>style.rotation</p:attrName>
                                        </p:attrNameLst>
                                      </p:cBhvr>
                                      <p:to>
                                        <p:strVal val="-45.0"/>
                                      </p:to>
                                    </p:set>
                                    <p:anim calcmode="lin" valueType="num">
                                      <p:cBhvr>
                                        <p:cTn id="27" dur="114" fill="hold">
                                          <p:stCondLst>
                                            <p:cond delay="114"/>
                                          </p:stCondLst>
                                        </p:cTn>
                                        <p:tgtEl>
                                          <p:spTgt spid="20"/>
                                        </p:tgtEl>
                                        <p:attrNameLst>
                                          <p:attrName>style.rotation</p:attrName>
                                        </p:attrNameLst>
                                      </p:cBhvr>
                                      <p:tavLst>
                                        <p:tav tm="0">
                                          <p:val>
                                            <p:fltVal val="-45"/>
                                          </p:val>
                                        </p:tav>
                                        <p:tav tm="69900">
                                          <p:val>
                                            <p:fltVal val="45"/>
                                          </p:val>
                                        </p:tav>
                                        <p:tav tm="100000">
                                          <p:val>
                                            <p:fltVal val="0"/>
                                          </p:val>
                                        </p:tav>
                                      </p:tavLst>
                                    </p:anim>
                                    <p:anim calcmode="lin" valueType="num">
                                      <p:cBhvr>
                                        <p:cTn id="28" dur="114" fill="hold">
                                          <p:stCondLst>
                                            <p:cond delay="0"/>
                                          </p:stCondLst>
                                        </p:cTn>
                                        <p:tgtEl>
                                          <p:spTgt spid="20"/>
                                        </p:tgtEl>
                                        <p:attrNameLst>
                                          <p:attrName>ppt_y</p:attrName>
                                        </p:attrNameLst>
                                      </p:cBhvr>
                                      <p:tavLst>
                                        <p:tav tm="0">
                                          <p:val>
                                            <p:strVal val="#ppt_y-1"/>
                                          </p:val>
                                        </p:tav>
                                        <p:tav tm="100000">
                                          <p:val>
                                            <p:strVal val="#ppt_y-(0.354*#ppt_w-0.172*#ppt_h)"/>
                                          </p:val>
                                        </p:tav>
                                      </p:tavLst>
                                    </p:anim>
                                    <p:anim calcmode="lin" valueType="num">
                                      <p:cBhvr>
                                        <p:cTn id="29" dur="39" decel="50000" autoRev="1" fill="hold">
                                          <p:stCondLst>
                                            <p:cond delay="114"/>
                                          </p:stCondLst>
                                        </p:cTn>
                                        <p:tgtEl>
                                          <p:spTgt spid="20"/>
                                        </p:tgtEl>
                                        <p:attrNameLst>
                                          <p:attrName>ppt_y</p:attrName>
                                        </p:attrNameLst>
                                      </p:cBhvr>
                                      <p:tavLst>
                                        <p:tav tm="0">
                                          <p:val>
                                            <p:strVal val="#ppt_y-(0.354*#ppt_w-0.172*#ppt_h)"/>
                                          </p:val>
                                        </p:tav>
                                        <p:tav tm="100000">
                                          <p:val>
                                            <p:strVal val="#ppt_y-(0.354*#ppt_w-0.172*#ppt_h)-#ppt_h/2"/>
                                          </p:val>
                                        </p:tav>
                                      </p:tavLst>
                                    </p:anim>
                                    <p:anim calcmode="lin" valueType="num">
                                      <p:cBhvr>
                                        <p:cTn id="30" dur="34" fill="hold">
                                          <p:stCondLst>
                                            <p:cond delay="216"/>
                                          </p:stCondLst>
                                        </p:cTn>
                                        <p:tgtEl>
                                          <p:spTgt spid="20"/>
                                        </p:tgtEl>
                                        <p:attrNameLst>
                                          <p:attrName>ppt_y</p:attrName>
                                        </p:attrNameLst>
                                      </p:cBhvr>
                                      <p:tavLst>
                                        <p:tav tm="0">
                                          <p:val>
                                            <p:strVal val="#ppt_y-(0.354*#ppt_w-0.172*#ppt_h)"/>
                                          </p:val>
                                        </p:tav>
                                        <p:tav tm="100000">
                                          <p:val>
                                            <p:strVal val="#ppt_y"/>
                                          </p:val>
                                        </p:tav>
                                      </p:tavLst>
                                    </p:anim>
                                  </p:childTnLst>
                                </p:cTn>
                              </p:par>
                              <p:par>
                                <p:cTn id="31" presetID="52" presetClass="entr" presetSubtype="0" fill="hold" grpId="0" nodeType="withEffect">
                                  <p:stCondLst>
                                    <p:cond delay="1500"/>
                                  </p:stCondLst>
                                  <p:iterate type="lt">
                                    <p:tmPct val="10000"/>
                                  </p:iterate>
                                  <p:childTnLst>
                                    <p:set>
                                      <p:cBhvr>
                                        <p:cTn id="32" dur="1" fill="hold">
                                          <p:stCondLst>
                                            <p:cond delay="0"/>
                                          </p:stCondLst>
                                        </p:cTn>
                                        <p:tgtEl>
                                          <p:spTgt spid="19"/>
                                        </p:tgtEl>
                                        <p:attrNameLst>
                                          <p:attrName>style.visibility</p:attrName>
                                        </p:attrNameLst>
                                      </p:cBhvr>
                                      <p:to>
                                        <p:strVal val="visible"/>
                                      </p:to>
                                    </p:set>
                                    <p:animScale>
                                      <p:cBhvr>
                                        <p:cTn id="33"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19"/>
                                        </p:tgtEl>
                                        <p:attrNameLst>
                                          <p:attrName>ppt_x</p:attrName>
                                          <p:attrName>ppt_y</p:attrName>
                                        </p:attrNameLst>
                                      </p:cBhvr>
                                    </p:animMotion>
                                    <p:animEffect transition="in" filter="fade">
                                      <p:cBhvr>
                                        <p:cTn id="35" dur="1000"/>
                                        <p:tgtEl>
                                          <p:spTgt spid="19"/>
                                        </p:tgtEl>
                                      </p:cBhvr>
                                    </p:animEffect>
                                  </p:childTnLst>
                                </p:cTn>
                              </p:par>
                            </p:childTnLst>
                          </p:cTn>
                        </p:par>
                        <p:par>
                          <p:cTn id="36" fill="hold">
                            <p:stCondLst>
                              <p:cond delay="5625"/>
                            </p:stCondLst>
                            <p:childTnLst>
                              <p:par>
                                <p:cTn id="37" presetID="42" presetClass="entr" presetSubtype="0"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1000"/>
                                        <p:tgtEl>
                                          <p:spTgt spid="24"/>
                                        </p:tgtEl>
                                      </p:cBhvr>
                                    </p:animEffect>
                                    <p:anim calcmode="lin" valueType="num">
                                      <p:cBhvr>
                                        <p:cTn id="40" dur="1000" fill="hold"/>
                                        <p:tgtEl>
                                          <p:spTgt spid="24"/>
                                        </p:tgtEl>
                                        <p:attrNameLst>
                                          <p:attrName>ppt_x</p:attrName>
                                        </p:attrNameLst>
                                      </p:cBhvr>
                                      <p:tavLst>
                                        <p:tav tm="0">
                                          <p:val>
                                            <p:strVal val="#ppt_x"/>
                                          </p:val>
                                        </p:tav>
                                        <p:tav tm="100000">
                                          <p:val>
                                            <p:strVal val="#ppt_x"/>
                                          </p:val>
                                        </p:tav>
                                      </p:tavLst>
                                    </p:anim>
                                    <p:anim calcmode="lin" valueType="num">
                                      <p:cBhvr>
                                        <p:cTn id="4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20" grpId="0"/>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28007-AD53-15FD-57D6-B2156C350019}"/>
            </a:ext>
          </a:extLst>
        </p:cNvPr>
        <p:cNvGrpSpPr/>
        <p:nvPr/>
      </p:nvGrpSpPr>
      <p:grpSpPr>
        <a:xfrm>
          <a:off x="0" y="0"/>
          <a:ext cx="0" cy="0"/>
          <a:chOff x="0" y="0"/>
          <a:chExt cx="0" cy="0"/>
        </a:xfrm>
      </p:grpSpPr>
      <p:cxnSp>
        <p:nvCxnSpPr>
          <p:cNvPr id="4" name="直接连接符 3">
            <a:extLst>
              <a:ext uri="{FF2B5EF4-FFF2-40B4-BE49-F238E27FC236}">
                <a16:creationId xmlns:a16="http://schemas.microsoft.com/office/drawing/2014/main" id="{603FC123-00BA-87A8-7C70-CC4FFB383B00}"/>
              </a:ext>
            </a:extLst>
          </p:cNvPr>
          <p:cNvCxnSpPr>
            <a:cxnSpLocks/>
          </p:cNvCxnSpPr>
          <p:nvPr/>
        </p:nvCxnSpPr>
        <p:spPr>
          <a:xfrm flipV="1">
            <a:off x="13921" y="400217"/>
            <a:ext cx="12146259" cy="4502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a16="http://schemas.microsoft.com/office/drawing/2014/main" id="{810E94FB-C787-20E1-4AAC-90C85640988E}"/>
              </a:ext>
            </a:extLst>
          </p:cNvPr>
          <p:cNvSpPr txBox="1"/>
          <p:nvPr/>
        </p:nvSpPr>
        <p:spPr>
          <a:xfrm>
            <a:off x="-1" y="53968"/>
            <a:ext cx="6745660" cy="346249"/>
          </a:xfrm>
          <a:prstGeom prst="rect">
            <a:avLst/>
          </a:prstGeom>
          <a:noFill/>
        </p:spPr>
        <p:txBody>
          <a:bodyPr wrap="square" lIns="68580" tIns="34290" rIns="68580" bIns="34290" rtlCol="0">
            <a:spAutoFit/>
          </a:bodyPr>
          <a:lstStyle/>
          <a:p>
            <a:pPr marL="0" lvl="1"/>
            <a:r>
              <a:rPr lang="zh-CN" altLang="en-US" b="1" dirty="0">
                <a:solidFill>
                  <a:srgbClr val="414455"/>
                </a:solidFill>
                <a:latin typeface="微软雅黑" pitchFamily="34" charset="-122"/>
                <a:ea typeface="微软雅黑" pitchFamily="34" charset="-122"/>
              </a:rPr>
              <a:t>附录</a:t>
            </a:r>
            <a:r>
              <a:rPr lang="en-US" altLang="zh-CN" b="1" dirty="0">
                <a:solidFill>
                  <a:srgbClr val="414455"/>
                </a:solidFill>
                <a:latin typeface="微软雅黑" pitchFamily="34" charset="-122"/>
                <a:ea typeface="微软雅黑" pitchFamily="34" charset="-122"/>
              </a:rPr>
              <a:t>——</a:t>
            </a:r>
            <a:r>
              <a:rPr lang="zh-CN" altLang="en-US" b="1" dirty="0">
                <a:solidFill>
                  <a:srgbClr val="414455"/>
                </a:solidFill>
                <a:latin typeface="微软雅黑" pitchFamily="34" charset="-122"/>
                <a:ea typeface="微软雅黑" pitchFamily="34" charset="-122"/>
              </a:rPr>
              <a:t>实验</a:t>
            </a:r>
          </a:p>
        </p:txBody>
      </p:sp>
      <p:sp>
        <p:nvSpPr>
          <p:cNvPr id="3" name="文本框 2">
            <a:extLst>
              <a:ext uri="{FF2B5EF4-FFF2-40B4-BE49-F238E27FC236}">
                <a16:creationId xmlns:a16="http://schemas.microsoft.com/office/drawing/2014/main" id="{CAA8D281-6248-2AD9-91DF-D419687740F2}"/>
              </a:ext>
            </a:extLst>
          </p:cNvPr>
          <p:cNvSpPr txBox="1"/>
          <p:nvPr/>
        </p:nvSpPr>
        <p:spPr>
          <a:xfrm>
            <a:off x="336947" y="620688"/>
            <a:ext cx="11017224" cy="7137018"/>
          </a:xfrm>
          <a:prstGeom prst="rect">
            <a:avLst/>
          </a:prstGeom>
          <a:noFill/>
        </p:spPr>
        <p:txBody>
          <a:bodyPr wrap="square">
            <a:spAutoFit/>
          </a:bodyPr>
          <a:lstStyle/>
          <a:p>
            <a:pPr algn="l">
              <a:lnSpc>
                <a:spcPct val="125000"/>
              </a:lnSpc>
            </a:pPr>
            <a:r>
              <a:rPr lang="en-US" altLang="zh-CN" sz="2800" i="0" dirty="0">
                <a:solidFill>
                  <a:srgbClr val="1F2328"/>
                </a:solidFill>
                <a:effectLst/>
                <a:latin typeface="-apple-system"/>
              </a:rPr>
              <a:t>1. </a:t>
            </a:r>
            <a:r>
              <a:rPr lang="en-US" altLang="zh-CN" sz="2800" b="1" i="0" dirty="0">
                <a:solidFill>
                  <a:srgbClr val="1F2328"/>
                </a:solidFill>
                <a:effectLst/>
                <a:latin typeface="-apple-system"/>
                <a:hlinkClick r:id="rId2"/>
              </a:rPr>
              <a:t>The MIRACL Core Cryptographic Library</a:t>
            </a:r>
            <a:endParaRPr lang="en-US" altLang="zh-CN" sz="2800" b="1" i="0" dirty="0">
              <a:solidFill>
                <a:srgbClr val="1F2328"/>
              </a:solidFill>
              <a:effectLst/>
              <a:latin typeface="-apple-system"/>
            </a:endParaRPr>
          </a:p>
          <a:p>
            <a:pPr marL="914400" lvl="1" indent="-457200">
              <a:lnSpc>
                <a:spcPct val="125000"/>
              </a:lnSpc>
              <a:buFont typeface="Arial" panose="020B0604020202020204" pitchFamily="34" charset="0"/>
              <a:buChar char="•"/>
            </a:pPr>
            <a:r>
              <a:rPr lang="en-US" altLang="zh-CN" sz="2400" b="0" i="0" dirty="0">
                <a:solidFill>
                  <a:srgbClr val="1F2328"/>
                </a:solidFill>
                <a:effectLst/>
                <a:latin typeface="-apple-system"/>
              </a:rPr>
              <a:t>supports </a:t>
            </a:r>
            <a:r>
              <a:rPr lang="en-US" altLang="zh-CN" sz="2400" b="1" i="1" u="sng" dirty="0">
                <a:solidFill>
                  <a:srgbClr val="1F2328"/>
                </a:solidFill>
                <a:effectLst/>
                <a:latin typeface="-apple-system"/>
              </a:rPr>
              <a:t>elliptic curve cryptography</a:t>
            </a:r>
            <a:r>
              <a:rPr lang="en-US" altLang="zh-CN" sz="2400" b="0" i="0" dirty="0">
                <a:solidFill>
                  <a:srgbClr val="1F2328"/>
                </a:solidFill>
                <a:effectLst/>
                <a:latin typeface="-apple-system"/>
              </a:rPr>
              <a:t>, pairing-friendly curve cryptography, RSA, AES symmetric encryption and hash functions.</a:t>
            </a:r>
          </a:p>
          <a:p>
            <a:pPr marL="914400" lvl="1" indent="-457200">
              <a:lnSpc>
                <a:spcPct val="125000"/>
              </a:lnSpc>
              <a:buFont typeface="Arial" panose="020B0604020202020204" pitchFamily="34" charset="0"/>
              <a:buChar char="•"/>
            </a:pPr>
            <a:endParaRPr lang="en-US" altLang="zh-CN" sz="2800" b="0" i="0" dirty="0">
              <a:solidFill>
                <a:srgbClr val="1F2328"/>
              </a:solidFill>
              <a:effectLst/>
              <a:latin typeface="-apple-system"/>
            </a:endParaRPr>
          </a:p>
          <a:p>
            <a:pPr algn="just">
              <a:lnSpc>
                <a:spcPct val="125000"/>
              </a:lnSpc>
            </a:pPr>
            <a:r>
              <a:rPr lang="en-US" altLang="zh-CN" sz="2800" dirty="0"/>
              <a:t>2. </a:t>
            </a:r>
            <a:r>
              <a:rPr lang="en-US" altLang="zh-CN" sz="2800" b="0" i="0" dirty="0" err="1">
                <a:effectLst/>
                <a:latin typeface="Metropolis"/>
                <a:hlinkClick r:id="rId3"/>
              </a:rPr>
              <a:t>Proverif</a:t>
            </a:r>
            <a:r>
              <a:rPr lang="zh-CN" altLang="en-US" sz="2800" b="0" i="0" dirty="0">
                <a:effectLst/>
                <a:latin typeface="Metropolis"/>
              </a:rPr>
              <a:t>形式化工具</a:t>
            </a:r>
            <a:endParaRPr lang="en-US" altLang="zh-CN" sz="2800" b="0" i="0" dirty="0">
              <a:effectLst/>
              <a:latin typeface="Metropolis"/>
            </a:endParaRPr>
          </a:p>
          <a:p>
            <a:pPr marL="742950" lvl="1" indent="-285750">
              <a:lnSpc>
                <a:spcPct val="125000"/>
              </a:lnSpc>
              <a:buFont typeface="Arial" panose="020B0604020202020204" pitchFamily="34" charset="0"/>
              <a:buChar char="•"/>
            </a:pPr>
            <a:r>
              <a:rPr lang="en-US" altLang="zh-CN" sz="2400" dirty="0"/>
              <a:t>Bruno Blanchet </a:t>
            </a:r>
            <a:r>
              <a:rPr lang="zh-CN" altLang="en-US" sz="2400" dirty="0"/>
              <a:t>开发的基于</a:t>
            </a:r>
            <a:r>
              <a:rPr lang="en-US" altLang="zh-CN" sz="2400" dirty="0" err="1"/>
              <a:t>Dolev</a:t>
            </a:r>
            <a:r>
              <a:rPr lang="en-US" altLang="zh-CN" sz="2400" dirty="0"/>
              <a:t>-Yao</a:t>
            </a:r>
            <a:r>
              <a:rPr lang="zh-CN" altLang="en-US" sz="2400" dirty="0"/>
              <a:t>模型的形式化</a:t>
            </a:r>
            <a:r>
              <a:rPr lang="zh-CN" altLang="en-US" sz="2400" b="1" dirty="0"/>
              <a:t>自动验证密码学协议</a:t>
            </a:r>
            <a:r>
              <a:rPr lang="zh-CN" altLang="en-US" sz="2400" dirty="0"/>
              <a:t>工具</a:t>
            </a:r>
            <a:endParaRPr lang="en-US" altLang="zh-CN" sz="2400" dirty="0"/>
          </a:p>
          <a:p>
            <a:pPr marL="742950" lvl="1" indent="-285750">
              <a:lnSpc>
                <a:spcPct val="125000"/>
              </a:lnSpc>
              <a:buFont typeface="Arial" panose="020B0604020202020204" pitchFamily="34" charset="0"/>
              <a:buChar char="•"/>
            </a:pPr>
            <a:endParaRPr lang="en-US" altLang="zh-CN" sz="2400" dirty="0"/>
          </a:p>
          <a:p>
            <a:pPr marL="514350" indent="-514350">
              <a:lnSpc>
                <a:spcPct val="125000"/>
              </a:lnSpc>
              <a:buAutoNum type="arabicPeriod" startAt="3"/>
            </a:pPr>
            <a:r>
              <a:rPr lang="en-US" altLang="zh-CN" sz="2800" dirty="0">
                <a:latin typeface="Metropolis"/>
                <a:hlinkClick r:id="rId4"/>
              </a:rPr>
              <a:t>Hyperledger Fabric </a:t>
            </a:r>
            <a:r>
              <a:rPr lang="zh-CN" altLang="en-US" sz="2800" dirty="0">
                <a:latin typeface="Metropolis"/>
              </a:rPr>
              <a:t>区块链网络环境，模拟支付过程</a:t>
            </a:r>
            <a:endParaRPr lang="en-US" altLang="zh-CN" sz="2800" dirty="0">
              <a:latin typeface="Metropolis"/>
            </a:endParaRPr>
          </a:p>
          <a:p>
            <a:pPr marL="514350" indent="-514350">
              <a:lnSpc>
                <a:spcPct val="125000"/>
              </a:lnSpc>
              <a:buAutoNum type="arabicPeriod" startAt="3"/>
            </a:pPr>
            <a:endParaRPr lang="en-US" altLang="zh-CN" sz="2800" dirty="0">
              <a:latin typeface="Metropolis"/>
            </a:endParaRPr>
          </a:p>
          <a:p>
            <a:pPr>
              <a:lnSpc>
                <a:spcPct val="125000"/>
              </a:lnSpc>
            </a:pPr>
            <a:r>
              <a:rPr lang="en-US" altLang="zh-CN" sz="2800" dirty="0"/>
              <a:t>4. </a:t>
            </a:r>
            <a:r>
              <a:rPr lang="zh-CN" altLang="en-US" sz="2800" dirty="0"/>
              <a:t>区块链测试平台</a:t>
            </a:r>
            <a:r>
              <a:rPr lang="en-US" altLang="zh-CN" sz="2800" dirty="0"/>
              <a:t>——</a:t>
            </a:r>
            <a:r>
              <a:rPr lang="en-US" altLang="zh-CN" sz="2800" b="1" i="0" dirty="0" err="1">
                <a:solidFill>
                  <a:srgbClr val="1F2328"/>
                </a:solidFill>
                <a:effectLst/>
                <a:latin typeface="-apple-system"/>
                <a:hlinkClick r:id="rId5"/>
              </a:rPr>
              <a:t>BlockEmulator</a:t>
            </a:r>
            <a:r>
              <a:rPr lang="en-US" altLang="zh-CN" sz="2800" i="0" dirty="0">
                <a:solidFill>
                  <a:srgbClr val="1F2328"/>
                </a:solidFill>
                <a:effectLst/>
                <a:latin typeface="-apple-system"/>
              </a:rPr>
              <a:t>[44]</a:t>
            </a:r>
          </a:p>
          <a:p>
            <a:pPr marL="742950" lvl="1" indent="-285750">
              <a:lnSpc>
                <a:spcPct val="125000"/>
              </a:lnSpc>
              <a:buFont typeface="Arial" panose="020B0604020202020204" pitchFamily="34" charset="0"/>
              <a:buChar char="•"/>
            </a:pPr>
            <a:r>
              <a:rPr lang="zh-CN" altLang="en-US" sz="2400" b="0" i="0" dirty="0">
                <a:solidFill>
                  <a:srgbClr val="1F2328"/>
                </a:solidFill>
                <a:effectLst/>
                <a:latin typeface="-apple-system"/>
              </a:rPr>
              <a:t>验证自己的</a:t>
            </a:r>
            <a:r>
              <a:rPr lang="zh-CN" altLang="en-US" sz="2400" b="1" i="0" dirty="0">
                <a:solidFill>
                  <a:srgbClr val="1F2328"/>
                </a:solidFill>
                <a:effectLst/>
                <a:latin typeface="-apple-system"/>
              </a:rPr>
              <a:t>区块链共识协议</a:t>
            </a:r>
            <a:r>
              <a:rPr lang="zh-CN" altLang="en-US" sz="2400" b="0" i="0" dirty="0">
                <a:solidFill>
                  <a:srgbClr val="1F2328"/>
                </a:solidFill>
                <a:effectLst/>
                <a:latin typeface="-apple-system"/>
              </a:rPr>
              <a:t>和区块链分片协议</a:t>
            </a:r>
            <a:endParaRPr lang="en-US" altLang="zh-CN" sz="2400" b="1" i="0" dirty="0">
              <a:solidFill>
                <a:srgbClr val="1F2328"/>
              </a:solidFill>
              <a:effectLst/>
              <a:latin typeface="-apple-system"/>
            </a:endParaRPr>
          </a:p>
          <a:p>
            <a:pPr>
              <a:lnSpc>
                <a:spcPct val="125000"/>
              </a:lnSpc>
            </a:pPr>
            <a:endParaRPr lang="en-US" altLang="zh-CN" sz="2800" b="0" i="0" dirty="0">
              <a:effectLst/>
              <a:latin typeface="Metropolis"/>
            </a:endParaRPr>
          </a:p>
          <a:p>
            <a:pPr>
              <a:lnSpc>
                <a:spcPct val="125000"/>
              </a:lnSpc>
            </a:pPr>
            <a:endParaRPr lang="en-US" altLang="zh-CN" sz="2800" b="0" i="0" dirty="0">
              <a:effectLst/>
              <a:latin typeface="Metropolis"/>
            </a:endParaRPr>
          </a:p>
          <a:p>
            <a:pPr marL="457200" indent="-457200">
              <a:lnSpc>
                <a:spcPct val="125000"/>
              </a:lnSpc>
              <a:buFont typeface="Arial" panose="020B0604020202020204" pitchFamily="34" charset="0"/>
              <a:buChar char="•"/>
            </a:pPr>
            <a:endParaRPr lang="en-US" altLang="zh-CN" sz="2400" b="0" i="0" dirty="0">
              <a:solidFill>
                <a:srgbClr val="1F2328"/>
              </a:solidFill>
              <a:effectLst/>
              <a:latin typeface="-apple-system"/>
            </a:endParaRPr>
          </a:p>
        </p:txBody>
      </p:sp>
      <p:sp>
        <p:nvSpPr>
          <p:cNvPr id="14" name="文本框 13">
            <a:extLst>
              <a:ext uri="{FF2B5EF4-FFF2-40B4-BE49-F238E27FC236}">
                <a16:creationId xmlns:a16="http://schemas.microsoft.com/office/drawing/2014/main" id="{637192B8-B1FC-611A-55DF-7F054E6614E3}"/>
              </a:ext>
            </a:extLst>
          </p:cNvPr>
          <p:cNvSpPr txBox="1"/>
          <p:nvPr/>
        </p:nvSpPr>
        <p:spPr>
          <a:xfrm>
            <a:off x="33582" y="6349375"/>
            <a:ext cx="12146259" cy="461665"/>
          </a:xfrm>
          <a:prstGeom prst="rect">
            <a:avLst/>
          </a:prstGeom>
          <a:noFill/>
        </p:spPr>
        <p:txBody>
          <a:bodyPr wrap="square" rtlCol="0">
            <a:spAutoFit/>
          </a:bodyPr>
          <a:lstStyle/>
          <a:p>
            <a:r>
              <a:rPr lang="en-US" altLang="zh-CN" sz="1200" dirty="0">
                <a:solidFill>
                  <a:srgbClr val="212529"/>
                </a:solidFill>
                <a:latin typeface="Poppins-Regular"/>
              </a:rPr>
              <a:t>[44]</a:t>
            </a:r>
            <a:r>
              <a:rPr lang="en-US" altLang="zh-CN" sz="1200" b="0" i="0" dirty="0">
                <a:solidFill>
                  <a:srgbClr val="212529"/>
                </a:solidFill>
                <a:effectLst/>
                <a:latin typeface="Poppins-Regular"/>
              </a:rPr>
              <a:t>Huang, H., Ye, G., Chen, Q., Yin, Z., Luo, X., Lin, J., Li, T., Yang, Q., &amp; Zheng, Z. (2023). </a:t>
            </a:r>
            <a:r>
              <a:rPr lang="en-US" altLang="zh-CN" sz="1200" b="0" i="0" dirty="0" err="1">
                <a:solidFill>
                  <a:srgbClr val="212529"/>
                </a:solidFill>
                <a:effectLst/>
                <a:latin typeface="Poppins-Regular"/>
              </a:rPr>
              <a:t>BlockEmulator</a:t>
            </a:r>
            <a:r>
              <a:rPr lang="en-US" altLang="zh-CN" sz="1200" b="0" i="0" dirty="0">
                <a:solidFill>
                  <a:srgbClr val="212529"/>
                </a:solidFill>
                <a:effectLst/>
                <a:latin typeface="Poppins-Regular"/>
              </a:rPr>
              <a:t>: An Emulator Enabling to Test Blockchain Sharding Protocols</a:t>
            </a:r>
            <a:r>
              <a:rPr lang="en-US" altLang="zh-CN" sz="1200" b="0" i="1" dirty="0">
                <a:solidFill>
                  <a:srgbClr val="212529"/>
                </a:solidFill>
                <a:effectLst/>
                <a:latin typeface="Poppins-Regular"/>
              </a:rPr>
              <a:t>. </a:t>
            </a:r>
            <a:r>
              <a:rPr lang="en-US" altLang="zh-CN" sz="1200" b="0" i="1" dirty="0" err="1">
                <a:solidFill>
                  <a:srgbClr val="212529"/>
                </a:solidFill>
                <a:effectLst/>
                <a:latin typeface="Poppins-Regular"/>
              </a:rPr>
              <a:t>arXiv</a:t>
            </a:r>
            <a:r>
              <a:rPr lang="en-US" altLang="zh-CN" sz="1200" b="0" i="1" dirty="0">
                <a:solidFill>
                  <a:srgbClr val="212529"/>
                </a:solidFill>
                <a:effectLst/>
                <a:latin typeface="Poppins-Regular"/>
              </a:rPr>
              <a:t> preprint </a:t>
            </a:r>
            <a:r>
              <a:rPr lang="en-US" altLang="zh-CN" sz="1200" b="0" i="1" u="none" strike="noStrike" dirty="0">
                <a:solidFill>
                  <a:srgbClr val="666666"/>
                </a:solidFill>
                <a:effectLst/>
                <a:latin typeface="Poppins-Regular"/>
                <a:hlinkClick r:id="rId6"/>
              </a:rPr>
              <a:t>arXiv:2311.03612</a:t>
            </a:r>
            <a:r>
              <a:rPr lang="en-US" altLang="zh-CN" sz="1200" b="0" i="0" dirty="0">
                <a:solidFill>
                  <a:srgbClr val="212529"/>
                </a:solidFill>
                <a:effectLst/>
                <a:latin typeface="Poppins-Regular"/>
              </a:rPr>
              <a:t>.</a:t>
            </a:r>
            <a:endParaRPr lang="en-US" altLang="zh-CN"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2398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637077"/>
            <a:ext cx="3720434" cy="1620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圆角矩形 70"/>
          <p:cNvSpPr/>
          <p:nvPr/>
        </p:nvSpPr>
        <p:spPr>
          <a:xfrm>
            <a:off x="5432122" y="2618614"/>
            <a:ext cx="6552728" cy="1620772"/>
          </a:xfrm>
          <a:prstGeom prst="round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81" name="TextBox 80"/>
          <p:cNvSpPr txBox="1"/>
          <p:nvPr/>
        </p:nvSpPr>
        <p:spPr>
          <a:xfrm flipH="1">
            <a:off x="5881563" y="2788464"/>
            <a:ext cx="360040" cy="1107996"/>
          </a:xfrm>
          <a:prstGeom prst="rect">
            <a:avLst/>
          </a:prstGeom>
          <a:noFill/>
        </p:spPr>
        <p:txBody>
          <a:bodyPr wrap="square" rtlCol="0">
            <a:spAutoFit/>
          </a:bodyPr>
          <a:lstStyle/>
          <a:p>
            <a:pPr algn="ctr"/>
            <a:r>
              <a:rPr lang="id-ID" sz="6600" b="1" dirty="0">
                <a:solidFill>
                  <a:schemeClr val="bg1"/>
                </a:solidFill>
                <a:latin typeface="方正兰亭黑简体" panose="02000000000000000000" pitchFamily="2" charset="-122"/>
                <a:ea typeface="方正兰亭黑简体" panose="02000000000000000000" pitchFamily="2" charset="-122"/>
              </a:rPr>
              <a:t>1</a:t>
            </a:r>
          </a:p>
        </p:txBody>
      </p:sp>
      <p:sp>
        <p:nvSpPr>
          <p:cNvPr id="112" name="文本框 9"/>
          <p:cNvSpPr txBox="1"/>
          <p:nvPr/>
        </p:nvSpPr>
        <p:spPr>
          <a:xfrm>
            <a:off x="6777243" y="3092393"/>
            <a:ext cx="3928856" cy="500137"/>
          </a:xfrm>
          <a:prstGeom prst="rect">
            <a:avLst/>
          </a:prstGeom>
          <a:noFill/>
        </p:spPr>
        <p:txBody>
          <a:bodyPr wrap="square" lIns="68580" tIns="34290" rIns="68580" bIns="34290" rtlCol="0">
            <a:spAutoFit/>
          </a:bodyPr>
          <a:lstStyle/>
          <a:p>
            <a:pPr marL="0" lvl="1"/>
            <a:r>
              <a:rPr lang="zh-CN" altLang="en-US" sz="2800" b="1" dirty="0">
                <a:solidFill>
                  <a:schemeClr val="bg1"/>
                </a:solidFill>
                <a:latin typeface="微软雅黑" pitchFamily="34" charset="-122"/>
                <a:ea typeface="微软雅黑" pitchFamily="34" charset="-122"/>
              </a:rPr>
              <a:t>研究背景</a:t>
            </a:r>
            <a:r>
              <a:rPr lang="en-US" altLang="zh-CN" sz="2800" b="1" dirty="0">
                <a:solidFill>
                  <a:schemeClr val="bg1"/>
                </a:solidFill>
                <a:latin typeface="微软雅黑" pitchFamily="34" charset="-122"/>
                <a:ea typeface="微软雅黑" pitchFamily="34" charset="-122"/>
              </a:rPr>
              <a:t>/</a:t>
            </a:r>
            <a:r>
              <a:rPr lang="zh-CN" altLang="en-US" sz="2800" b="1" dirty="0">
                <a:solidFill>
                  <a:schemeClr val="bg1"/>
                </a:solidFill>
                <a:latin typeface="微软雅黑" pitchFamily="34" charset="-122"/>
                <a:ea typeface="微软雅黑" pitchFamily="34" charset="-122"/>
              </a:rPr>
              <a:t>问题 </a:t>
            </a:r>
            <a:r>
              <a:rPr lang="en-US" altLang="zh-CN" sz="2800" b="1" dirty="0">
                <a:solidFill>
                  <a:schemeClr val="bg1"/>
                </a:solidFill>
                <a:latin typeface="微软雅黑" pitchFamily="34" charset="-122"/>
                <a:ea typeface="微软雅黑" pitchFamily="34" charset="-122"/>
              </a:rPr>
              <a:t>&amp; </a:t>
            </a:r>
            <a:r>
              <a:rPr lang="zh-CN" altLang="en-US" sz="2800" b="1" dirty="0">
                <a:solidFill>
                  <a:schemeClr val="bg1"/>
                </a:solidFill>
                <a:latin typeface="微软雅黑" pitchFamily="34" charset="-122"/>
                <a:ea typeface="微软雅黑" pitchFamily="34" charset="-122"/>
              </a:rPr>
              <a:t>意义</a:t>
            </a:r>
          </a:p>
        </p:txBody>
      </p:sp>
      <p:grpSp>
        <p:nvGrpSpPr>
          <p:cNvPr id="171" name="组合 170"/>
          <p:cNvGrpSpPr/>
          <p:nvPr/>
        </p:nvGrpSpPr>
        <p:grpSpPr>
          <a:xfrm>
            <a:off x="2753554" y="2651020"/>
            <a:ext cx="1846387" cy="1664728"/>
            <a:chOff x="3720691" y="2824413"/>
            <a:chExt cx="1341120" cy="1209172"/>
          </a:xfrm>
        </p:grpSpPr>
        <p:sp>
          <p:nvSpPr>
            <p:cNvPr id="172"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headEnd/>
              <a:tailEnd/>
            </a:ln>
            <a:effectLst>
              <a:outerShdw blurRad="190500" dist="1143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p>
          </p:txBody>
        </p:sp>
        <p:sp>
          <p:nvSpPr>
            <p:cNvPr id="173" name="Freeform 5"/>
            <p:cNvSpPr>
              <a:spLocks/>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p>
          </p:txBody>
        </p:sp>
      </p:grpSp>
      <p:sp>
        <p:nvSpPr>
          <p:cNvPr id="175" name="Freeform 5"/>
          <p:cNvSpPr>
            <a:spLocks/>
          </p:cNvSpPr>
          <p:nvPr/>
        </p:nvSpPr>
        <p:spPr bwMode="auto">
          <a:xfrm rot="1855731">
            <a:off x="2879988" y="2765015"/>
            <a:ext cx="1593518" cy="143673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headEnd/>
            <a:tailEnd/>
          </a:ln>
          <a:effectLst/>
        </p:spPr>
        <p:txBody>
          <a:bodyPr vert="horz" wrap="square" lIns="91440" tIns="45720" rIns="91440" bIns="45720" numCol="1" anchor="t" anchorCtr="0" compatLnSpc="1">
            <a:prstTxWarp prst="textNoShape">
              <a:avLst/>
            </a:prstTxWarp>
          </a:bodyPr>
          <a:lstStyle/>
          <a:p>
            <a:endParaRPr lang="zh-CN" altLang="en-US"/>
          </a:p>
        </p:txBody>
      </p:sp>
      <p:grpSp>
        <p:nvGrpSpPr>
          <p:cNvPr id="182" name="组合 181"/>
          <p:cNvGrpSpPr/>
          <p:nvPr/>
        </p:nvGrpSpPr>
        <p:grpSpPr>
          <a:xfrm>
            <a:off x="4468898" y="2771587"/>
            <a:ext cx="278384" cy="184511"/>
            <a:chOff x="9482595" y="2565731"/>
            <a:chExt cx="278384" cy="184511"/>
          </a:xfrm>
        </p:grpSpPr>
        <p:sp>
          <p:nvSpPr>
            <p:cNvPr id="183" name="椭圆 182"/>
            <p:cNvSpPr/>
            <p:nvPr/>
          </p:nvSpPr>
          <p:spPr>
            <a:xfrm>
              <a:off x="9482595" y="2565731"/>
              <a:ext cx="71376" cy="713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椭圆 183"/>
            <p:cNvSpPr/>
            <p:nvPr/>
          </p:nvSpPr>
          <p:spPr>
            <a:xfrm>
              <a:off x="9625979" y="2615242"/>
              <a:ext cx="135000" cy="135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Freeform 126"/>
          <p:cNvSpPr>
            <a:spLocks noChangeAspect="1" noEditPoints="1"/>
          </p:cNvSpPr>
          <p:nvPr/>
        </p:nvSpPr>
        <p:spPr bwMode="auto">
          <a:xfrm>
            <a:off x="3456129" y="3144509"/>
            <a:ext cx="528610" cy="661452"/>
          </a:xfrm>
          <a:custGeom>
            <a:avLst/>
            <a:gdLst>
              <a:gd name="T0" fmla="*/ 48 w 81"/>
              <a:gd name="T1" fmla="*/ 27 h 101"/>
              <a:gd name="T2" fmla="*/ 4 w 81"/>
              <a:gd name="T3" fmla="*/ 48 h 101"/>
              <a:gd name="T4" fmla="*/ 0 w 81"/>
              <a:gd name="T5" fmla="*/ 31 h 101"/>
              <a:gd name="T6" fmla="*/ 58 w 81"/>
              <a:gd name="T7" fmla="*/ 90 h 101"/>
              <a:gd name="T8" fmla="*/ 81 w 81"/>
              <a:gd name="T9" fmla="*/ 98 h 101"/>
              <a:gd name="T10" fmla="*/ 58 w 81"/>
              <a:gd name="T11" fmla="*/ 90 h 101"/>
              <a:gd name="T12" fmla="*/ 53 w 81"/>
              <a:gd name="T13" fmla="*/ 101 h 101"/>
              <a:gd name="T14" fmla="*/ 29 w 81"/>
              <a:gd name="T15" fmla="*/ 98 h 101"/>
              <a:gd name="T16" fmla="*/ 0 w 81"/>
              <a:gd name="T17" fmla="*/ 90 h 101"/>
              <a:gd name="T18" fmla="*/ 29 w 81"/>
              <a:gd name="T19" fmla="*/ 87 h 101"/>
              <a:gd name="T20" fmla="*/ 38 w 81"/>
              <a:gd name="T21" fmla="*/ 76 h 101"/>
              <a:gd name="T22" fmla="*/ 0 w 81"/>
              <a:gd name="T23" fmla="*/ 72 h 101"/>
              <a:gd name="T24" fmla="*/ 4 w 81"/>
              <a:gd name="T25" fmla="*/ 54 h 101"/>
              <a:gd name="T26" fmla="*/ 48 w 81"/>
              <a:gd name="T27" fmla="*/ 76 h 101"/>
              <a:gd name="T28" fmla="*/ 44 w 81"/>
              <a:gd name="T29" fmla="*/ 87 h 101"/>
              <a:gd name="T30" fmla="*/ 53 w 81"/>
              <a:gd name="T31" fmla="*/ 90 h 101"/>
              <a:gd name="T32" fmla="*/ 4 w 81"/>
              <a:gd name="T33" fmla="*/ 0 h 101"/>
              <a:gd name="T34" fmla="*/ 48 w 81"/>
              <a:gd name="T35" fmla="*/ 21 h 101"/>
              <a:gd name="T36" fmla="*/ 0 w 81"/>
              <a:gd name="T37" fmla="*/ 17 h 101"/>
              <a:gd name="T38" fmla="*/ 4 w 81"/>
              <a:gd name="T39" fmla="*/ 0 h 101"/>
              <a:gd name="T40" fmla="*/ 53 w 81"/>
              <a:gd name="T41" fmla="*/ 76 h 101"/>
              <a:gd name="T42" fmla="*/ 81 w 81"/>
              <a:gd name="T43" fmla="*/ 72 h 101"/>
              <a:gd name="T44" fmla="*/ 77 w 81"/>
              <a:gd name="T45" fmla="*/ 54 h 101"/>
              <a:gd name="T46" fmla="*/ 59 w 81"/>
              <a:gd name="T47" fmla="*/ 8 h 101"/>
              <a:gd name="T48" fmla="*/ 69 w 81"/>
              <a:gd name="T49" fmla="*/ 13 h 101"/>
              <a:gd name="T50" fmla="*/ 59 w 81"/>
              <a:gd name="T51" fmla="*/ 8 h 101"/>
              <a:gd name="T52" fmla="*/ 69 w 81"/>
              <a:gd name="T53" fmla="*/ 63 h 101"/>
              <a:gd name="T54" fmla="*/ 59 w 81"/>
              <a:gd name="T55" fmla="*/ 67 h 101"/>
              <a:gd name="T56" fmla="*/ 59 w 81"/>
              <a:gd name="T57" fmla="*/ 35 h 101"/>
              <a:gd name="T58" fmla="*/ 69 w 81"/>
              <a:gd name="T59" fmla="*/ 40 h 101"/>
              <a:gd name="T60" fmla="*/ 59 w 81"/>
              <a:gd name="T61" fmla="*/ 35 h 101"/>
              <a:gd name="T62" fmla="*/ 53 w 81"/>
              <a:gd name="T63" fmla="*/ 21 h 101"/>
              <a:gd name="T64" fmla="*/ 81 w 81"/>
              <a:gd name="T65" fmla="*/ 17 h 101"/>
              <a:gd name="T66" fmla="*/ 77 w 81"/>
              <a:gd name="T67" fmla="*/ 0 h 101"/>
              <a:gd name="T68" fmla="*/ 53 w 81"/>
              <a:gd name="T69" fmla="*/ 27 h 101"/>
              <a:gd name="T70" fmla="*/ 77 w 81"/>
              <a:gd name="T71" fmla="*/ 48 h 101"/>
              <a:gd name="T72" fmla="*/ 81 w 81"/>
              <a:gd name="T73" fmla="*/ 31 h 101"/>
              <a:gd name="T74" fmla="*/ 53 w 81"/>
              <a:gd name="T75"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10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rgbClr val="414455"/>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3383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1"/>
                                        </p:tgtEl>
                                        <p:attrNameLst>
                                          <p:attrName>style.visibility</p:attrName>
                                        </p:attrNameLst>
                                      </p:cBhvr>
                                      <p:to>
                                        <p:strVal val="visible"/>
                                      </p:to>
                                    </p:set>
                                    <p:anim calcmode="lin" valueType="num">
                                      <p:cBhvr additive="base">
                                        <p:cTn id="7" dur="500" fill="hold"/>
                                        <p:tgtEl>
                                          <p:spTgt spid="171"/>
                                        </p:tgtEl>
                                        <p:attrNameLst>
                                          <p:attrName>ppt_x</p:attrName>
                                        </p:attrNameLst>
                                      </p:cBhvr>
                                      <p:tavLst>
                                        <p:tav tm="0">
                                          <p:val>
                                            <p:strVal val="0-#ppt_w/2"/>
                                          </p:val>
                                        </p:tav>
                                        <p:tav tm="100000">
                                          <p:val>
                                            <p:strVal val="#ppt_x"/>
                                          </p:val>
                                        </p:tav>
                                      </p:tavLst>
                                    </p:anim>
                                    <p:anim calcmode="lin" valueType="num">
                                      <p:cBhvr additive="base">
                                        <p:cTn id="8" dur="500" fill="hold"/>
                                        <p:tgtEl>
                                          <p:spTgt spid="17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5"/>
                                        </p:tgtEl>
                                        <p:attrNameLst>
                                          <p:attrName>style.visibility</p:attrName>
                                        </p:attrNameLst>
                                      </p:cBhvr>
                                      <p:to>
                                        <p:strVal val="visible"/>
                                      </p:to>
                                    </p:set>
                                    <p:anim calcmode="lin" valueType="num">
                                      <p:cBhvr additive="base">
                                        <p:cTn id="11" dur="500" fill="hold"/>
                                        <p:tgtEl>
                                          <p:spTgt spid="175"/>
                                        </p:tgtEl>
                                        <p:attrNameLst>
                                          <p:attrName>ppt_x</p:attrName>
                                        </p:attrNameLst>
                                      </p:cBhvr>
                                      <p:tavLst>
                                        <p:tav tm="0">
                                          <p:val>
                                            <p:strVal val="0-#ppt_w/2"/>
                                          </p:val>
                                        </p:tav>
                                        <p:tav tm="100000">
                                          <p:val>
                                            <p:strVal val="#ppt_x"/>
                                          </p:val>
                                        </p:tav>
                                      </p:tavLst>
                                    </p:anim>
                                    <p:anim calcmode="lin" valueType="num">
                                      <p:cBhvr additive="base">
                                        <p:cTn id="12" dur="500" fill="hold"/>
                                        <p:tgtEl>
                                          <p:spTgt spid="17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0-#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500"/>
                                  </p:stCondLst>
                                  <p:childTnLst>
                                    <p:set>
                                      <p:cBhvr>
                                        <p:cTn id="22" dur="1" fill="hold">
                                          <p:stCondLst>
                                            <p:cond delay="0"/>
                                          </p:stCondLst>
                                        </p:cTn>
                                        <p:tgtEl>
                                          <p:spTgt spid="71"/>
                                        </p:tgtEl>
                                        <p:attrNameLst>
                                          <p:attrName>style.visibility</p:attrName>
                                        </p:attrNameLst>
                                      </p:cBhvr>
                                      <p:to>
                                        <p:strVal val="visible"/>
                                      </p:to>
                                    </p:set>
                                    <p:anim calcmode="lin" valueType="num">
                                      <p:cBhvr additive="base">
                                        <p:cTn id="23" dur="500" fill="hold"/>
                                        <p:tgtEl>
                                          <p:spTgt spid="71"/>
                                        </p:tgtEl>
                                        <p:attrNameLst>
                                          <p:attrName>ppt_x</p:attrName>
                                        </p:attrNameLst>
                                      </p:cBhvr>
                                      <p:tavLst>
                                        <p:tav tm="0">
                                          <p:val>
                                            <p:strVal val="0-#ppt_w/2"/>
                                          </p:val>
                                        </p:tav>
                                        <p:tav tm="100000">
                                          <p:val>
                                            <p:strVal val="#ppt_x"/>
                                          </p:val>
                                        </p:tav>
                                      </p:tavLst>
                                    </p:anim>
                                    <p:anim calcmode="lin" valueType="num">
                                      <p:cBhvr additive="base">
                                        <p:cTn id="24" dur="500" fill="hold"/>
                                        <p:tgtEl>
                                          <p:spTgt spid="71"/>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500"/>
                                  </p:stCondLst>
                                  <p:childTnLst>
                                    <p:set>
                                      <p:cBhvr>
                                        <p:cTn id="26" dur="1" fill="hold">
                                          <p:stCondLst>
                                            <p:cond delay="0"/>
                                          </p:stCondLst>
                                        </p:cTn>
                                        <p:tgtEl>
                                          <p:spTgt spid="81"/>
                                        </p:tgtEl>
                                        <p:attrNameLst>
                                          <p:attrName>style.visibility</p:attrName>
                                        </p:attrNameLst>
                                      </p:cBhvr>
                                      <p:to>
                                        <p:strVal val="visible"/>
                                      </p:to>
                                    </p:set>
                                    <p:anim calcmode="lin" valueType="num">
                                      <p:cBhvr additive="base">
                                        <p:cTn id="27" dur="500" fill="hold"/>
                                        <p:tgtEl>
                                          <p:spTgt spid="81"/>
                                        </p:tgtEl>
                                        <p:attrNameLst>
                                          <p:attrName>ppt_x</p:attrName>
                                        </p:attrNameLst>
                                      </p:cBhvr>
                                      <p:tavLst>
                                        <p:tav tm="0">
                                          <p:val>
                                            <p:strVal val="0-#ppt_w/2"/>
                                          </p:val>
                                        </p:tav>
                                        <p:tav tm="100000">
                                          <p:val>
                                            <p:strVal val="#ppt_x"/>
                                          </p:val>
                                        </p:tav>
                                      </p:tavLst>
                                    </p:anim>
                                    <p:anim calcmode="lin" valueType="num">
                                      <p:cBhvr additive="base">
                                        <p:cTn id="28" dur="500" fill="hold"/>
                                        <p:tgtEl>
                                          <p:spTgt spid="81"/>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500"/>
                                  </p:stCondLst>
                                  <p:childTnLst>
                                    <p:set>
                                      <p:cBhvr>
                                        <p:cTn id="30" dur="1" fill="hold">
                                          <p:stCondLst>
                                            <p:cond delay="0"/>
                                          </p:stCondLst>
                                        </p:cTn>
                                        <p:tgtEl>
                                          <p:spTgt spid="112"/>
                                        </p:tgtEl>
                                        <p:attrNameLst>
                                          <p:attrName>style.visibility</p:attrName>
                                        </p:attrNameLst>
                                      </p:cBhvr>
                                      <p:to>
                                        <p:strVal val="visible"/>
                                      </p:to>
                                    </p:set>
                                    <p:anim calcmode="lin" valueType="num">
                                      <p:cBhvr additive="base">
                                        <p:cTn id="31" dur="500" fill="hold"/>
                                        <p:tgtEl>
                                          <p:spTgt spid="112"/>
                                        </p:tgtEl>
                                        <p:attrNameLst>
                                          <p:attrName>ppt_x</p:attrName>
                                        </p:attrNameLst>
                                      </p:cBhvr>
                                      <p:tavLst>
                                        <p:tav tm="0">
                                          <p:val>
                                            <p:strVal val="0-#ppt_w/2"/>
                                          </p:val>
                                        </p:tav>
                                        <p:tav tm="100000">
                                          <p:val>
                                            <p:strVal val="#ppt_x"/>
                                          </p:val>
                                        </p:tav>
                                      </p:tavLst>
                                    </p:anim>
                                    <p:anim calcmode="lin" valueType="num">
                                      <p:cBhvr additive="base">
                                        <p:cTn id="32" dur="500" fill="hold"/>
                                        <p:tgtEl>
                                          <p:spTgt spid="112"/>
                                        </p:tgtEl>
                                        <p:attrNameLst>
                                          <p:attrName>ppt_y</p:attrName>
                                        </p:attrNameLst>
                                      </p:cBhvr>
                                      <p:tavLst>
                                        <p:tav tm="0">
                                          <p:val>
                                            <p:strVal val="#ppt_y"/>
                                          </p:val>
                                        </p:tav>
                                        <p:tav tm="100000">
                                          <p:val>
                                            <p:strVal val="#ppt_y"/>
                                          </p:val>
                                        </p:tav>
                                      </p:tavLst>
                                    </p:anim>
                                  </p:childTnLst>
                                </p:cTn>
                              </p:par>
                            </p:childTnLst>
                          </p:cTn>
                        </p:par>
                        <p:par>
                          <p:cTn id="33" fill="hold">
                            <p:stCondLst>
                              <p:cond delay="1000"/>
                            </p:stCondLst>
                            <p:childTnLst>
                              <p:par>
                                <p:cTn id="34" presetID="42" presetClass="entr" presetSubtype="0" fill="hold" nodeType="afterEffect">
                                  <p:stCondLst>
                                    <p:cond delay="0"/>
                                  </p:stCondLst>
                                  <p:childTnLst>
                                    <p:set>
                                      <p:cBhvr>
                                        <p:cTn id="35" dur="1" fill="hold">
                                          <p:stCondLst>
                                            <p:cond delay="0"/>
                                          </p:stCondLst>
                                        </p:cTn>
                                        <p:tgtEl>
                                          <p:spTgt spid="182"/>
                                        </p:tgtEl>
                                        <p:attrNameLst>
                                          <p:attrName>style.visibility</p:attrName>
                                        </p:attrNameLst>
                                      </p:cBhvr>
                                      <p:to>
                                        <p:strVal val="visible"/>
                                      </p:to>
                                    </p:set>
                                    <p:animEffect transition="in" filter="fade">
                                      <p:cBhvr>
                                        <p:cTn id="36" dur="1000"/>
                                        <p:tgtEl>
                                          <p:spTgt spid="182"/>
                                        </p:tgtEl>
                                      </p:cBhvr>
                                    </p:animEffect>
                                    <p:anim calcmode="lin" valueType="num">
                                      <p:cBhvr>
                                        <p:cTn id="37" dur="1000" fill="hold"/>
                                        <p:tgtEl>
                                          <p:spTgt spid="182"/>
                                        </p:tgtEl>
                                        <p:attrNameLst>
                                          <p:attrName>ppt_x</p:attrName>
                                        </p:attrNameLst>
                                      </p:cBhvr>
                                      <p:tavLst>
                                        <p:tav tm="0">
                                          <p:val>
                                            <p:strVal val="#ppt_x"/>
                                          </p:val>
                                        </p:tav>
                                        <p:tav tm="100000">
                                          <p:val>
                                            <p:strVal val="#ppt_x"/>
                                          </p:val>
                                        </p:tav>
                                      </p:tavLst>
                                    </p:anim>
                                    <p:anim calcmode="lin" valueType="num">
                                      <p:cBhvr>
                                        <p:cTn id="38" dur="1000" fill="hold"/>
                                        <p:tgtEl>
                                          <p:spTgt spid="1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1" grpId="0" animBg="1"/>
      <p:bldP spid="81" grpId="0"/>
      <p:bldP spid="112" grpId="0"/>
      <p:bldP spid="17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9"/>
          <p:cNvSpPr txBox="1"/>
          <p:nvPr/>
        </p:nvSpPr>
        <p:spPr>
          <a:xfrm>
            <a:off x="84062" y="63393"/>
            <a:ext cx="1561083" cy="346249"/>
          </a:xfrm>
          <a:prstGeom prst="rect">
            <a:avLst/>
          </a:prstGeom>
          <a:noFill/>
        </p:spPr>
        <p:txBody>
          <a:bodyPr wrap="square" lIns="68580" tIns="34290" rIns="68580" bIns="34290" rtlCol="0">
            <a:spAutoFit/>
          </a:bodyPr>
          <a:lstStyle/>
          <a:p>
            <a:pPr marL="0" lvl="1"/>
            <a:r>
              <a:rPr lang="zh-CN" altLang="en-US" b="1" dirty="0">
                <a:solidFill>
                  <a:srgbClr val="414455"/>
                </a:solidFill>
                <a:latin typeface="微软雅黑" pitchFamily="34" charset="-122"/>
                <a:ea typeface="微软雅黑" pitchFamily="34" charset="-122"/>
              </a:rPr>
              <a:t>研究课题背景</a:t>
            </a:r>
          </a:p>
        </p:txBody>
      </p:sp>
      <p:cxnSp>
        <p:nvCxnSpPr>
          <p:cNvPr id="22" name="直接连接符 21"/>
          <p:cNvCxnSpPr>
            <a:cxnSpLocks/>
          </p:cNvCxnSpPr>
          <p:nvPr/>
        </p:nvCxnSpPr>
        <p:spPr>
          <a:xfrm flipV="1">
            <a:off x="13921" y="400217"/>
            <a:ext cx="12146259" cy="4502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CB7DBDD4-663B-A164-F2C0-55865FD386C7}"/>
              </a:ext>
            </a:extLst>
          </p:cNvPr>
          <p:cNvSpPr txBox="1"/>
          <p:nvPr/>
        </p:nvSpPr>
        <p:spPr>
          <a:xfrm>
            <a:off x="-41508" y="5916334"/>
            <a:ext cx="12181994" cy="938719"/>
          </a:xfrm>
          <a:prstGeom prst="rect">
            <a:avLst/>
          </a:prstGeom>
          <a:noFill/>
        </p:spPr>
        <p:txBody>
          <a:bodyPr wrap="square" rtlCol="0">
            <a:spAutoFit/>
          </a:bodyPr>
          <a:lstStyle/>
          <a:p>
            <a:r>
              <a:rPr lang="en-US" altLang="zh-CN" sz="1100" dirty="0">
                <a:latin typeface="Times New Roman" panose="02020603050405020304" pitchFamily="18" charset="0"/>
                <a:ea typeface="宋体" panose="02010600030101010101" pitchFamily="2" charset="-122"/>
                <a:cs typeface="Times New Roman" panose="02020603050405020304" pitchFamily="18" charset="0"/>
              </a:rPr>
              <a:t>[1] </a:t>
            </a:r>
            <a:r>
              <a:rPr lang="en-US" altLang="zh-CN" sz="1100" dirty="0">
                <a:effectLst/>
                <a:latin typeface="Times New Roman" panose="02020603050405020304" pitchFamily="18" charset="0"/>
                <a:ea typeface="宋体" panose="02010600030101010101" pitchFamily="2" charset="-122"/>
                <a:cs typeface="Times New Roman" panose="02020603050405020304" pitchFamily="18" charset="0"/>
              </a:rPr>
              <a:t>Energy Institute. Statistical review of world energy 2023[R/OL].(2023-06-25)[2023-08-01].https://www.energyinst.org/statistical-review.</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r>
              <a:rPr lang="en-US" altLang="zh-CN" sz="1100" dirty="0">
                <a:latin typeface="Times New Roman" panose="02020603050405020304" pitchFamily="18" charset="0"/>
                <a:cs typeface="Times New Roman" panose="02020603050405020304" pitchFamily="18" charset="0"/>
              </a:rPr>
              <a:t>[2] </a:t>
            </a:r>
            <a:r>
              <a:rPr lang="zh-CN" altLang="en-US" sz="1100" dirty="0">
                <a:latin typeface="Times New Roman" panose="02020603050405020304" pitchFamily="18" charset="0"/>
                <a:cs typeface="Times New Roman" panose="02020603050405020304" pitchFamily="18" charset="0"/>
              </a:rPr>
              <a:t>刘自发</a:t>
            </a:r>
            <a:r>
              <a:rPr lang="en-US" altLang="zh-CN" sz="1100" dirty="0">
                <a:latin typeface="Times New Roman" panose="02020603050405020304" pitchFamily="18" charset="0"/>
                <a:cs typeface="Times New Roman" panose="02020603050405020304" pitchFamily="18" charset="0"/>
              </a:rPr>
              <a:t>,</a:t>
            </a:r>
            <a:r>
              <a:rPr lang="zh-CN" altLang="en-US" sz="1100" dirty="0">
                <a:latin typeface="Times New Roman" panose="02020603050405020304" pitchFamily="18" charset="0"/>
                <a:cs typeface="Times New Roman" panose="02020603050405020304" pitchFamily="18" charset="0"/>
              </a:rPr>
              <a:t>刘云阳</a:t>
            </a:r>
            <a:r>
              <a:rPr lang="en-US" altLang="zh-CN" sz="1100" dirty="0">
                <a:latin typeface="Times New Roman" panose="02020603050405020304" pitchFamily="18" charset="0"/>
                <a:cs typeface="Times New Roman" panose="02020603050405020304" pitchFamily="18" charset="0"/>
              </a:rPr>
              <a:t>,</a:t>
            </a:r>
            <a:r>
              <a:rPr lang="zh-CN" altLang="en-US" sz="1100" dirty="0">
                <a:latin typeface="Times New Roman" panose="02020603050405020304" pitchFamily="18" charset="0"/>
                <a:cs typeface="Times New Roman" panose="02020603050405020304" pitchFamily="18" charset="0"/>
              </a:rPr>
              <a:t>王新月</a:t>
            </a:r>
            <a:r>
              <a:rPr lang="en-US" altLang="zh-CN" sz="1100" dirty="0">
                <a:latin typeface="Times New Roman" panose="02020603050405020304" pitchFamily="18" charset="0"/>
                <a:cs typeface="Times New Roman" panose="02020603050405020304" pitchFamily="18" charset="0"/>
              </a:rPr>
              <a:t>,</a:t>
            </a:r>
            <a:r>
              <a:rPr lang="zh-CN" altLang="en-US" sz="1100" dirty="0">
                <a:latin typeface="Times New Roman" panose="02020603050405020304" pitchFamily="18" charset="0"/>
                <a:cs typeface="Times New Roman" panose="02020603050405020304" pitchFamily="18" charset="0"/>
              </a:rPr>
              <a:t>屈高强</a:t>
            </a:r>
            <a:r>
              <a:rPr lang="en-US" altLang="zh-CN" sz="1100" dirty="0">
                <a:latin typeface="Times New Roman" panose="02020603050405020304" pitchFamily="18" charset="0"/>
                <a:cs typeface="Times New Roman" panose="02020603050405020304" pitchFamily="18" charset="0"/>
              </a:rPr>
              <a:t>.</a:t>
            </a:r>
            <a:r>
              <a:rPr lang="zh-CN" altLang="en-US" sz="1100" dirty="0">
                <a:latin typeface="Times New Roman" panose="02020603050405020304" pitchFamily="18" charset="0"/>
                <a:cs typeface="Times New Roman" panose="02020603050405020304" pitchFamily="18" charset="0"/>
              </a:rPr>
              <a:t>考虑可再生能源的配电网储能和电动汽车运行优化研究（英文）</a:t>
            </a:r>
            <a:r>
              <a:rPr lang="en-US" altLang="zh-CN" sz="1100" dirty="0">
                <a:latin typeface="Times New Roman" panose="02020603050405020304" pitchFamily="18" charset="0"/>
                <a:cs typeface="Times New Roman" panose="02020603050405020304" pitchFamily="18" charset="0"/>
              </a:rPr>
              <a:t>[J].</a:t>
            </a:r>
            <a:r>
              <a:rPr lang="zh-CN" altLang="en-US" sz="1100" dirty="0">
                <a:latin typeface="Times New Roman" panose="02020603050405020304" pitchFamily="18" charset="0"/>
                <a:cs typeface="Times New Roman" panose="02020603050405020304" pitchFamily="18" charset="0"/>
              </a:rPr>
              <a:t>中国电机工程学报</a:t>
            </a:r>
            <a:r>
              <a:rPr lang="en-US" altLang="zh-CN" sz="1100" dirty="0">
                <a:latin typeface="Times New Roman" panose="02020603050405020304" pitchFamily="18" charset="0"/>
                <a:cs typeface="Times New Roman" panose="02020603050405020304" pitchFamily="18" charset="0"/>
              </a:rPr>
              <a:t>,2022,42(05):1813-1826.</a:t>
            </a:r>
            <a:br>
              <a:rPr lang="en-US" altLang="zh-CN" sz="1100" dirty="0">
                <a:latin typeface="Times New Roman" panose="02020603050405020304" pitchFamily="18" charset="0"/>
                <a:cs typeface="Times New Roman" panose="02020603050405020304" pitchFamily="18" charset="0"/>
              </a:rPr>
            </a:br>
            <a:r>
              <a:rPr lang="en-US" altLang="zh-CN" sz="1100" dirty="0">
                <a:latin typeface="Times New Roman" panose="02020603050405020304" pitchFamily="18" charset="0"/>
                <a:cs typeface="Times New Roman" panose="02020603050405020304" pitchFamily="18" charset="0"/>
              </a:rPr>
              <a:t>[3] </a:t>
            </a:r>
            <a:r>
              <a:rPr lang="zh-CN" altLang="en-US" sz="1100" dirty="0">
                <a:latin typeface="Times New Roman" panose="02020603050405020304" pitchFamily="18" charset="0"/>
                <a:cs typeface="Times New Roman" panose="02020603050405020304" pitchFamily="18" charset="0"/>
              </a:rPr>
              <a:t>苏利阳</a:t>
            </a:r>
            <a:r>
              <a:rPr lang="en-US" altLang="zh-CN" sz="1100" dirty="0">
                <a:latin typeface="Times New Roman" panose="02020603050405020304" pitchFamily="18" charset="0"/>
                <a:cs typeface="Times New Roman" panose="02020603050405020304" pitchFamily="18" charset="0"/>
              </a:rPr>
              <a:t>.</a:t>
            </a:r>
            <a:r>
              <a:rPr lang="zh-CN" altLang="en-US" sz="1100" dirty="0">
                <a:latin typeface="Times New Roman" panose="02020603050405020304" pitchFamily="18" charset="0"/>
                <a:cs typeface="Times New Roman" panose="02020603050405020304" pitchFamily="18" charset="0"/>
              </a:rPr>
              <a:t>我国新能源汽车发展政策实施评估及启示</a:t>
            </a:r>
            <a:r>
              <a:rPr lang="en-US" altLang="zh-CN" sz="1100" dirty="0">
                <a:latin typeface="Times New Roman" panose="02020603050405020304" pitchFamily="18" charset="0"/>
                <a:cs typeface="Times New Roman" panose="02020603050405020304" pitchFamily="18" charset="0"/>
              </a:rPr>
              <a:t>[J].</a:t>
            </a:r>
            <a:r>
              <a:rPr lang="zh-CN" altLang="en-US" sz="1100" dirty="0">
                <a:latin typeface="Times New Roman" panose="02020603050405020304" pitchFamily="18" charset="0"/>
                <a:cs typeface="Times New Roman" panose="02020603050405020304" pitchFamily="18" charset="0"/>
              </a:rPr>
              <a:t>环境保护</a:t>
            </a:r>
            <a:r>
              <a:rPr lang="en-US" altLang="zh-CN" sz="1100" dirty="0">
                <a:latin typeface="Times New Roman" panose="02020603050405020304" pitchFamily="18" charset="0"/>
                <a:cs typeface="Times New Roman" panose="02020603050405020304" pitchFamily="18" charset="0"/>
              </a:rPr>
              <a:t>,2021,49(22):41-47.DOI:10.14026/j.cnki.0253-9705.2021.22.011.</a:t>
            </a:r>
          </a:p>
          <a:p>
            <a:r>
              <a:rPr lang="en-US" altLang="zh-CN" sz="1100" dirty="0">
                <a:latin typeface="Times New Roman" panose="02020603050405020304" pitchFamily="18" charset="0"/>
                <a:cs typeface="Times New Roman" panose="02020603050405020304" pitchFamily="18" charset="0"/>
              </a:rPr>
              <a:t>[4] </a:t>
            </a:r>
            <a:r>
              <a:rPr lang="zh-CN" altLang="en-US" sz="1100" dirty="0">
                <a:latin typeface="Times New Roman" panose="02020603050405020304" pitchFamily="18" charset="0"/>
                <a:cs typeface="Times New Roman" panose="02020603050405020304" pitchFamily="18" charset="0"/>
              </a:rPr>
              <a:t>交通运输部</a:t>
            </a:r>
            <a:r>
              <a:rPr lang="en-US" altLang="zh-CN" sz="1100" dirty="0">
                <a:latin typeface="Times New Roman" panose="02020603050405020304" pitchFamily="18" charset="0"/>
                <a:cs typeface="Times New Roman" panose="02020603050405020304" pitchFamily="18" charset="0"/>
              </a:rPr>
              <a:t>.“</a:t>
            </a:r>
            <a:r>
              <a:rPr lang="zh-CN" altLang="en-US" sz="1100" dirty="0">
                <a:latin typeface="Times New Roman" panose="02020603050405020304" pitchFamily="18" charset="0"/>
                <a:cs typeface="Times New Roman" panose="02020603050405020304" pitchFamily="18" charset="0"/>
              </a:rPr>
              <a:t>十四五”交通领域科技创新规划</a:t>
            </a:r>
            <a:r>
              <a:rPr lang="en-US" altLang="zh-CN" sz="1100" dirty="0">
                <a:latin typeface="Times New Roman" panose="02020603050405020304" pitchFamily="18" charset="0"/>
                <a:cs typeface="Times New Roman" panose="02020603050405020304" pitchFamily="18" charset="0"/>
              </a:rPr>
              <a:t>[R].</a:t>
            </a:r>
            <a:r>
              <a:rPr lang="zh-CN" altLang="en-US" sz="1100" dirty="0">
                <a:latin typeface="Times New Roman" panose="02020603050405020304" pitchFamily="18" charset="0"/>
                <a:cs typeface="Times New Roman" panose="02020603050405020304" pitchFamily="18" charset="0"/>
              </a:rPr>
              <a:t>北京</a:t>
            </a:r>
            <a:r>
              <a:rPr lang="en-US" altLang="zh-CN" sz="1100" dirty="0">
                <a:latin typeface="Times New Roman" panose="02020603050405020304" pitchFamily="18" charset="0"/>
                <a:cs typeface="Times New Roman" panose="02020603050405020304" pitchFamily="18" charset="0"/>
              </a:rPr>
              <a:t>:</a:t>
            </a:r>
            <a:r>
              <a:rPr lang="zh-CN" altLang="en-US" sz="1100" dirty="0">
                <a:latin typeface="Times New Roman" panose="02020603050405020304" pitchFamily="18" charset="0"/>
                <a:cs typeface="Times New Roman" panose="02020603050405020304" pitchFamily="18" charset="0"/>
              </a:rPr>
              <a:t>交通运输部</a:t>
            </a:r>
            <a:r>
              <a:rPr lang="en-US" altLang="zh-CN" sz="1100" dirty="0">
                <a:latin typeface="Times New Roman" panose="02020603050405020304" pitchFamily="18" charset="0"/>
                <a:cs typeface="Times New Roman" panose="02020603050405020304" pitchFamily="18" charset="0"/>
              </a:rPr>
              <a:t>, 2022</a:t>
            </a:r>
          </a:p>
          <a:p>
            <a:r>
              <a:rPr lang="en-US" altLang="zh-CN" sz="1100" dirty="0">
                <a:latin typeface="Times New Roman" panose="02020603050405020304" pitchFamily="18" charset="0"/>
                <a:cs typeface="Times New Roman" panose="02020603050405020304" pitchFamily="18" charset="0"/>
              </a:rPr>
              <a:t>[5] </a:t>
            </a:r>
            <a:r>
              <a:rPr lang="zh-CN" altLang="en-US" sz="1100" dirty="0">
                <a:latin typeface="Times New Roman" panose="02020603050405020304" pitchFamily="18" charset="0"/>
                <a:cs typeface="Times New Roman" panose="02020603050405020304" pitchFamily="18" charset="0"/>
              </a:rPr>
              <a:t>左志强</a:t>
            </a:r>
            <a:r>
              <a:rPr lang="en-US" altLang="zh-CN" sz="1100" dirty="0">
                <a:latin typeface="Times New Roman" panose="02020603050405020304" pitchFamily="18" charset="0"/>
                <a:cs typeface="Times New Roman" panose="02020603050405020304" pitchFamily="18" charset="0"/>
              </a:rPr>
              <a:t>,</a:t>
            </a:r>
            <a:r>
              <a:rPr lang="zh-CN" altLang="en-US" sz="1100" dirty="0">
                <a:latin typeface="Times New Roman" panose="02020603050405020304" pitchFamily="18" charset="0"/>
                <a:cs typeface="Times New Roman" panose="02020603050405020304" pitchFamily="18" charset="0"/>
              </a:rPr>
              <a:t>刘正璇</a:t>
            </a:r>
            <a:r>
              <a:rPr lang="en-US" altLang="zh-CN" sz="1100" dirty="0">
                <a:latin typeface="Times New Roman" panose="02020603050405020304" pitchFamily="18" charset="0"/>
                <a:cs typeface="Times New Roman" panose="02020603050405020304" pitchFamily="18" charset="0"/>
              </a:rPr>
              <a:t>,</a:t>
            </a:r>
            <a:r>
              <a:rPr lang="zh-CN" altLang="en-US" sz="1100" dirty="0">
                <a:latin typeface="Times New Roman" panose="02020603050405020304" pitchFamily="18" charset="0"/>
                <a:cs typeface="Times New Roman" panose="02020603050405020304" pitchFamily="18" charset="0"/>
              </a:rPr>
              <a:t>王一晶</a:t>
            </a:r>
            <a:r>
              <a:rPr lang="en-US" altLang="zh-CN" sz="1100" dirty="0">
                <a:latin typeface="Times New Roman" panose="02020603050405020304" pitchFamily="18" charset="0"/>
                <a:cs typeface="Times New Roman" panose="02020603050405020304" pitchFamily="18" charset="0"/>
              </a:rPr>
              <a:t>.</a:t>
            </a:r>
            <a:r>
              <a:rPr lang="zh-CN" altLang="en-US" sz="1100" dirty="0">
                <a:latin typeface="Times New Roman" panose="02020603050405020304" pitchFamily="18" charset="0"/>
                <a:cs typeface="Times New Roman" panose="02020603050405020304" pitchFamily="18" charset="0"/>
              </a:rPr>
              <a:t>基于车路云一体化的混合交通系统优化控制综述</a:t>
            </a:r>
            <a:r>
              <a:rPr lang="en-US" altLang="zh-CN" sz="1100" dirty="0">
                <a:latin typeface="Times New Roman" panose="02020603050405020304" pitchFamily="18" charset="0"/>
                <a:cs typeface="Times New Roman" panose="02020603050405020304" pitchFamily="18" charset="0"/>
              </a:rPr>
              <a:t>[J].</a:t>
            </a:r>
            <a:r>
              <a:rPr lang="zh-CN" altLang="en-US" sz="1100" dirty="0">
                <a:latin typeface="Times New Roman" panose="02020603050405020304" pitchFamily="18" charset="0"/>
                <a:cs typeface="Times New Roman" panose="02020603050405020304" pitchFamily="18" charset="0"/>
              </a:rPr>
              <a:t>控制与决策</a:t>
            </a:r>
            <a:r>
              <a:rPr lang="en-US" altLang="zh-CN" sz="1100" dirty="0">
                <a:latin typeface="Times New Roman" panose="02020603050405020304" pitchFamily="18" charset="0"/>
                <a:cs typeface="Times New Roman" panose="02020603050405020304" pitchFamily="18" charset="0"/>
              </a:rPr>
              <a:t>,2023,38(03):577-594.DOI:10.13195/j.kzyjc.2022.1757.</a:t>
            </a:r>
          </a:p>
        </p:txBody>
      </p:sp>
      <p:sp>
        <p:nvSpPr>
          <p:cNvPr id="3" name="文本框 2">
            <a:extLst>
              <a:ext uri="{FF2B5EF4-FFF2-40B4-BE49-F238E27FC236}">
                <a16:creationId xmlns:a16="http://schemas.microsoft.com/office/drawing/2014/main" id="{E5280676-965D-825A-4898-F67D18A69039}"/>
              </a:ext>
            </a:extLst>
          </p:cNvPr>
          <p:cNvSpPr txBox="1"/>
          <p:nvPr/>
        </p:nvSpPr>
        <p:spPr>
          <a:xfrm>
            <a:off x="-21813" y="551600"/>
            <a:ext cx="12238800" cy="2832186"/>
          </a:xfrm>
          <a:prstGeom prst="rect">
            <a:avLst/>
          </a:prstGeom>
          <a:noFill/>
        </p:spPr>
        <p:txBody>
          <a:bodyPr wrap="square">
            <a:spAutoFit/>
          </a:bodyPr>
          <a:lstStyle/>
          <a:p>
            <a:pPr marL="285750" indent="-285750">
              <a:lnSpc>
                <a:spcPct val="125000"/>
              </a:lnSpc>
              <a:buFont typeface="Wingdings" panose="05000000000000000000" pitchFamily="2" charset="2"/>
              <a:buChar char="l"/>
            </a:pP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随着能源需求逐年增加和温室气体的大量排放</a:t>
            </a:r>
            <a:r>
              <a:rPr lang="en-US" altLang="zh-CN"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dirty="0">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  </a:t>
            </a:r>
            <a:r>
              <a:rPr lang="zh-CN" altLang="zh-CN" sz="1800" b="1"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能源问题严峻且环境污染严重</a:t>
            </a:r>
            <a:endParaRPr lang="en-US" altLang="zh-CN" sz="1800" b="1"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nSpc>
                <a:spcPct val="125000"/>
              </a:lnSpc>
            </a:pPr>
            <a:endParaRPr lang="en-US" altLang="zh-CN" sz="1800" b="1"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285750" indent="-285750">
              <a:lnSpc>
                <a:spcPct val="125000"/>
              </a:lnSpc>
              <a:buFont typeface="Wingdings" panose="05000000000000000000" pitchFamily="2" charset="2"/>
              <a:buChar char="l"/>
            </a:pP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能源转型是历史的发展趋势，加快</a:t>
            </a:r>
            <a:r>
              <a:rPr lang="zh-CN" altLang="zh-CN" sz="1800" b="1"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新能源</a:t>
            </a:r>
            <a:r>
              <a:rPr lang="zh-CN" altLang="zh-CN" sz="1800" b="1" dirty="0">
                <a:effectLst/>
                <a:latin typeface="Times New Roman" panose="02020603050405020304" pitchFamily="18" charset="0"/>
                <a:ea typeface="宋体" panose="02010600030101010101" pitchFamily="2" charset="-122"/>
                <a:cs typeface="Times New Roman" panose="02020603050405020304" pitchFamily="18" charset="0"/>
              </a:rPr>
              <a:t>发展</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是必然选择</a:t>
            </a:r>
            <a:r>
              <a:rPr lang="en-US" altLang="zh-CN" sz="18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dirty="0">
                <a:latin typeface="Times New Roman" panose="02020603050405020304" pitchFamily="18" charset="0"/>
                <a:ea typeface="宋体" panose="02010600030101010101" pitchFamily="2" charset="-122"/>
                <a:cs typeface="Times New Roman" panose="02020603050405020304" pitchFamily="18" charset="0"/>
              </a:rPr>
              <a:t>(</a:t>
            </a:r>
            <a:r>
              <a:rPr lang="zh-CN" altLang="en-US" b="1"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latin typeface="Times New Roman" panose="02020603050405020304" pitchFamily="18" charset="0"/>
                <a:ea typeface="宋体" panose="02010600030101010101" pitchFamily="2" charset="-122"/>
                <a:cs typeface="Times New Roman" panose="02020603050405020304" pitchFamily="18" charset="0"/>
              </a:rPr>
              <a:t>其占比持续增长</a:t>
            </a:r>
            <a:r>
              <a:rPr lang="en-US" altLang="zh-CN"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dirty="0">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  </a:t>
            </a:r>
            <a:r>
              <a:rPr lang="zh-CN" altLang="zh-CN" dirty="0">
                <a:effectLst/>
                <a:latin typeface="Times New Roman" panose="02020603050405020304" pitchFamily="18" charset="0"/>
                <a:ea typeface="宋体" panose="02010600030101010101" pitchFamily="2" charset="-122"/>
                <a:cs typeface="Times New Roman" panose="02020603050405020304" pitchFamily="18" charset="0"/>
              </a:rPr>
              <a:t>预计</a:t>
            </a:r>
            <a:r>
              <a:rPr lang="en-US" altLang="zh-CN" dirty="0">
                <a:effectLst/>
                <a:latin typeface="Times New Roman" panose="02020603050405020304" pitchFamily="18" charset="0"/>
                <a:ea typeface="宋体" panose="02010600030101010101" pitchFamily="2" charset="-122"/>
              </a:rPr>
              <a:t>2050</a:t>
            </a:r>
            <a:r>
              <a:rPr lang="zh-CN" altLang="zh-CN" dirty="0">
                <a:effectLst/>
                <a:latin typeface="Times New Roman" panose="02020603050405020304" pitchFamily="18" charset="0"/>
                <a:ea typeface="宋体" panose="02010600030101010101" pitchFamily="2" charset="-122"/>
                <a:cs typeface="Times New Roman" panose="02020603050405020304" pitchFamily="18" charset="0"/>
              </a:rPr>
              <a:t>将占比</a:t>
            </a:r>
            <a:r>
              <a:rPr lang="en-US" altLang="zh-CN" dirty="0">
                <a:effectLst/>
                <a:latin typeface="Times New Roman" panose="02020603050405020304" pitchFamily="18" charset="0"/>
                <a:ea typeface="宋体" panose="02010600030101010101" pitchFamily="2" charset="-122"/>
              </a:rPr>
              <a:t>55%</a:t>
            </a:r>
            <a:r>
              <a:rPr lang="zh-CN" altLang="zh-CN" dirty="0">
                <a:effectLst/>
                <a:latin typeface="Times New Roman" panose="02020603050405020304" pitchFamily="18" charset="0"/>
                <a:ea typeface="宋体" panose="02010600030101010101" pitchFamily="2" charset="-122"/>
                <a:cs typeface="Times New Roman" panose="02020603050405020304" pitchFamily="18" charset="0"/>
              </a:rPr>
              <a:t>左右</a:t>
            </a:r>
            <a:r>
              <a:rPr lang="en-US" altLang="zh-CN" dirty="0">
                <a:effectLst/>
                <a:latin typeface="Times New Roman" panose="02020603050405020304" pitchFamily="18" charset="0"/>
                <a:ea typeface="宋体" panose="02010600030101010101" pitchFamily="2" charset="-122"/>
                <a:cs typeface="Times New Roman" panose="02020603050405020304" pitchFamily="18" charset="0"/>
              </a:rPr>
              <a:t>[1</a:t>
            </a:r>
            <a:r>
              <a:rPr lang="en-US" altLang="zh-CN" dirty="0">
                <a:latin typeface="Times New Roman" panose="02020603050405020304" pitchFamily="18" charset="0"/>
                <a:ea typeface="宋体" panose="02010600030101010101" pitchFamily="2" charset="-122"/>
                <a:cs typeface="Times New Roman" panose="02020603050405020304" pitchFamily="18" charset="0"/>
              </a:rPr>
              <a:t>] ) </a:t>
            </a:r>
            <a:endParaRPr lang="en-US" altLang="zh-CN" sz="1800" b="1" dirty="0">
              <a:effectLst/>
              <a:latin typeface="Times New Roman" panose="02020603050405020304" pitchFamily="18" charset="0"/>
              <a:ea typeface="宋体" panose="02010600030101010101" pitchFamily="2" charset="-122"/>
              <a:cs typeface="Times New Roman" panose="02020603050405020304" pitchFamily="18" charset="0"/>
            </a:endParaRPr>
          </a:p>
          <a:p>
            <a:pPr marL="285750" indent="-285750">
              <a:lnSpc>
                <a:spcPct val="125000"/>
              </a:lnSpc>
              <a:buFont typeface="Wingdings" panose="05000000000000000000" pitchFamily="2" charset="2"/>
              <a:buChar char="l"/>
            </a:pPr>
            <a:endParaRPr lang="en-US" altLang="zh-CN" sz="1800" b="1" dirty="0">
              <a:effectLst/>
              <a:latin typeface="Times New Roman" panose="02020603050405020304" pitchFamily="18" charset="0"/>
              <a:ea typeface="宋体" panose="02010600030101010101" pitchFamily="2" charset="-122"/>
              <a:cs typeface="Times New Roman" panose="02020603050405020304" pitchFamily="18" charset="0"/>
            </a:endParaRPr>
          </a:p>
          <a:p>
            <a:pPr marL="285750" indent="-285750">
              <a:lnSpc>
                <a:spcPct val="125000"/>
              </a:lnSpc>
              <a:buFont typeface="Wingdings" panose="05000000000000000000" pitchFamily="2" charset="2"/>
              <a:buChar char="l"/>
            </a:pPr>
            <a:r>
              <a:rPr lang="zh-CN" altLang="zh-CN" sz="1800" b="1"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电动汽车</a:t>
            </a:r>
            <a:r>
              <a:rPr lang="en-US" altLang="zh-CN" sz="1800" b="1" dirty="0">
                <a:solidFill>
                  <a:srgbClr val="FF0000"/>
                </a:solidFill>
                <a:effectLst/>
                <a:latin typeface="Times New Roman" panose="02020603050405020304" pitchFamily="18" charset="0"/>
                <a:ea typeface="宋体" panose="02010600030101010101" pitchFamily="2" charset="-122"/>
              </a:rPr>
              <a:t>(EVs</a:t>
            </a:r>
            <a:r>
              <a:rPr lang="zh-CN" altLang="zh-CN" sz="1800" b="1"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effectLst/>
                <a:latin typeface="Times New Roman" panose="02020603050405020304" pitchFamily="18" charset="0"/>
                <a:ea typeface="宋体" panose="02010600030101010101" pitchFamily="2" charset="-122"/>
              </a:rPr>
              <a:t>Electric Vehicles)</a:t>
            </a:r>
            <a:r>
              <a:rPr lang="zh-CN" altLang="zh-CN" sz="1800" dirty="0">
                <a:effectLst/>
                <a:latin typeface="Times New Roman" panose="02020603050405020304" pitchFamily="18" charset="0"/>
                <a:ea typeface="宋体" panose="02010600030101010101" pitchFamily="2" charset="-122"/>
                <a:cs typeface="Times New Roman" panose="02020603050405020304" pitchFamily="18" charset="0"/>
              </a:rPr>
              <a:t>作为普通化石燃料汽车的替代品</a:t>
            </a:r>
            <a:r>
              <a:rPr lang="en-US" altLang="zh-CN"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u="sng" dirty="0">
                <a:effectLst/>
                <a:latin typeface="Times New Roman" panose="02020603050405020304" pitchFamily="18" charset="0"/>
                <a:ea typeface="宋体" panose="02010600030101010101" pitchFamily="2" charset="-122"/>
                <a:cs typeface="Times New Roman" panose="02020603050405020304" pitchFamily="18" charset="0"/>
              </a:rPr>
              <a:t>价格低，环保清洁等优点</a:t>
            </a:r>
            <a:r>
              <a:rPr lang="en-US" altLang="zh-CN"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dirty="0">
              <a:effectLst/>
              <a:latin typeface="Times New Roman" panose="02020603050405020304" pitchFamily="18" charset="0"/>
              <a:ea typeface="宋体" panose="02010600030101010101" pitchFamily="2" charset="-122"/>
              <a:cs typeface="Times New Roman" panose="02020603050405020304" pitchFamily="18" charset="0"/>
            </a:endParaRPr>
          </a:p>
          <a:p>
            <a:pPr marL="742950" lvl="1" indent="-285750">
              <a:lnSpc>
                <a:spcPct val="125000"/>
              </a:lnSpc>
              <a:buFont typeface="Wingdings" panose="05000000000000000000" pitchFamily="2" charset="2"/>
              <a:buChar char="Ø"/>
            </a:pPr>
            <a:r>
              <a:rPr lang="zh-CN" altLang="zh-CN" b="1"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在缓解能源危机和环境保护方面发挥着越来越重要的作用</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marL="1200150" lvl="2" indent="-285750">
              <a:lnSpc>
                <a:spcPct val="125000"/>
              </a:lnSpc>
              <a:buFont typeface="Wingdings" panose="05000000000000000000" pitchFamily="2" charset="2"/>
              <a:buChar char="Ø"/>
            </a:pPr>
            <a:r>
              <a:rPr lang="zh-CN" altLang="zh-CN" dirty="0">
                <a:effectLst/>
                <a:latin typeface="Times New Roman" panose="02020603050405020304" pitchFamily="18" charset="0"/>
                <a:ea typeface="宋体" panose="02010600030101010101" pitchFamily="2" charset="-122"/>
                <a:cs typeface="Times New Roman" panose="02020603050405020304" pitchFamily="18" charset="0"/>
              </a:rPr>
              <a:t>既可作为储备电力能源设备，同时又是现实我国“碳达峰、碳中和”两大战略目标的关键途径</a:t>
            </a:r>
            <a:r>
              <a:rPr lang="en-US" altLang="zh-CN" dirty="0">
                <a:latin typeface="Times New Roman" panose="02020603050405020304" pitchFamily="18" charset="0"/>
                <a:ea typeface="宋体" panose="02010600030101010101" pitchFamily="2" charset="-122"/>
                <a:cs typeface="Times New Roman" panose="02020603050405020304" pitchFamily="18" charset="0"/>
              </a:rPr>
              <a:t>[2]</a:t>
            </a:r>
          </a:p>
          <a:p>
            <a:pPr marL="1200150" lvl="2" indent="-285750">
              <a:lnSpc>
                <a:spcPct val="125000"/>
              </a:lnSpc>
              <a:buFont typeface="Wingdings" panose="05000000000000000000" pitchFamily="2" charset="2"/>
              <a:buChar char="Ø"/>
            </a:pPr>
            <a:r>
              <a:rPr lang="zh-CN" altLang="en-US" b="1" dirty="0"/>
              <a:t>发展以</a:t>
            </a:r>
            <a:r>
              <a:rPr lang="en-US" altLang="zh-CN" b="1" dirty="0"/>
              <a:t>EVs</a:t>
            </a:r>
            <a:r>
              <a:rPr lang="zh-CN" altLang="en-US" b="1" dirty="0"/>
              <a:t>为代表的新能源汽车是国家的重要战略布局，是应对温室效应和能源危机问题的重大举措</a:t>
            </a:r>
            <a:r>
              <a:rPr lang="en-US" altLang="zh-CN" dirty="0"/>
              <a:t>[3]</a:t>
            </a:r>
          </a:p>
        </p:txBody>
      </p:sp>
      <p:sp>
        <p:nvSpPr>
          <p:cNvPr id="8" name="文本框 7">
            <a:extLst>
              <a:ext uri="{FF2B5EF4-FFF2-40B4-BE49-F238E27FC236}">
                <a16:creationId xmlns:a16="http://schemas.microsoft.com/office/drawing/2014/main" id="{E51CF4F4-98ED-4CF1-C932-856A631E260D}"/>
              </a:ext>
            </a:extLst>
          </p:cNvPr>
          <p:cNvSpPr txBox="1"/>
          <p:nvPr/>
        </p:nvSpPr>
        <p:spPr>
          <a:xfrm>
            <a:off x="0" y="3933056"/>
            <a:ext cx="12181993" cy="1447191"/>
          </a:xfrm>
          <a:prstGeom prst="rect">
            <a:avLst/>
          </a:prstGeom>
          <a:noFill/>
        </p:spPr>
        <p:txBody>
          <a:bodyPr wrap="square">
            <a:spAutoFit/>
          </a:bodyPr>
          <a:lstStyle/>
          <a:p>
            <a:pPr marL="285750" indent="-285750">
              <a:lnSpc>
                <a:spcPct val="125000"/>
              </a:lnSpc>
              <a:buFont typeface="Wingdings" panose="05000000000000000000" pitchFamily="2" charset="2"/>
              <a:buChar char="l"/>
            </a:pPr>
            <a:r>
              <a:rPr lang="zh-CN" altLang="en-US" dirty="0"/>
              <a:t>与此同时，我国</a:t>
            </a:r>
            <a:r>
              <a:rPr lang="en-US" altLang="zh-CN" dirty="0"/>
              <a:t>”</a:t>
            </a:r>
            <a:r>
              <a:rPr lang="zh-CN" altLang="en-US" dirty="0"/>
              <a:t>十四五</a:t>
            </a:r>
            <a:r>
              <a:rPr lang="en-US" altLang="zh-CN" dirty="0"/>
              <a:t>”</a:t>
            </a:r>
            <a:r>
              <a:rPr lang="zh-CN" altLang="en-US" dirty="0"/>
              <a:t>交通领域科技创新规划</a:t>
            </a:r>
            <a:r>
              <a:rPr lang="en-US" altLang="zh-CN" dirty="0"/>
              <a:t>[4]</a:t>
            </a:r>
            <a:r>
              <a:rPr lang="zh-CN" altLang="en-US" dirty="0"/>
              <a:t>也指出：</a:t>
            </a:r>
            <a:endParaRPr lang="en-US" altLang="zh-CN" dirty="0"/>
          </a:p>
          <a:p>
            <a:pPr marL="742950" lvl="1" indent="-285750">
              <a:lnSpc>
                <a:spcPct val="125000"/>
              </a:lnSpc>
              <a:buFont typeface="Wingdings" panose="05000000000000000000" pitchFamily="2" charset="2"/>
              <a:buChar char="Ø"/>
            </a:pPr>
            <a:r>
              <a:rPr lang="zh-CN" altLang="en-US" dirty="0"/>
              <a:t>推动智能汽车、智慧道路和车路协同技术融合发展，大力发展智慧交通，减少能源消耗也是落实双碳目标的有效举措，</a:t>
            </a:r>
            <a:r>
              <a:rPr lang="zh-CN" altLang="en-US" b="1" u="sng" dirty="0"/>
              <a:t>发展车路云一体化的智慧交通</a:t>
            </a:r>
            <a:r>
              <a:rPr lang="zh-CN" altLang="en-US" dirty="0"/>
              <a:t>已成为越来越多国家的共识</a:t>
            </a:r>
            <a:r>
              <a:rPr lang="en-US" altLang="zh-CN" dirty="0"/>
              <a:t>[5]</a:t>
            </a:r>
          </a:p>
          <a:p>
            <a:pPr marL="742950" lvl="1" indent="-285750">
              <a:lnSpc>
                <a:spcPct val="125000"/>
              </a:lnSpc>
              <a:buFont typeface="Wingdings" panose="05000000000000000000" pitchFamily="2" charset="2"/>
              <a:buChar char="Ø"/>
            </a:pPr>
            <a:r>
              <a:rPr lang="zh-CN" altLang="en-US" dirty="0"/>
              <a:t>而</a:t>
            </a:r>
            <a:r>
              <a:rPr lang="zh-CN" altLang="en-US" b="1" dirty="0">
                <a:solidFill>
                  <a:srgbClr val="FF0000"/>
                </a:solidFill>
              </a:rPr>
              <a:t>车联网</a:t>
            </a:r>
            <a:r>
              <a:rPr lang="zh-CN" altLang="en-US" dirty="0"/>
              <a:t>作为智慧城市物联网的重要组成部分，在此下进行</a:t>
            </a:r>
            <a:r>
              <a:rPr lang="en-US" altLang="zh-CN" dirty="0"/>
              <a:t>V2V</a:t>
            </a:r>
            <a:r>
              <a:rPr lang="zh-CN" altLang="en-US" dirty="0"/>
              <a:t>交易显得非常有必要</a:t>
            </a:r>
            <a:endParaRPr lang="en-US" altLang="zh-CN" dirty="0"/>
          </a:p>
        </p:txBody>
      </p:sp>
    </p:spTree>
    <p:extLst>
      <p:ext uri="{BB962C8B-B14F-4D97-AF65-F5344CB8AC3E}">
        <p14:creationId xmlns:p14="http://schemas.microsoft.com/office/powerpoint/2010/main" val="15623967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D05A3-7E52-73F1-37A0-0A1A4A411E5E}"/>
            </a:ext>
          </a:extLst>
        </p:cNvPr>
        <p:cNvGrpSpPr/>
        <p:nvPr/>
      </p:nvGrpSpPr>
      <p:grpSpPr>
        <a:xfrm>
          <a:off x="0" y="0"/>
          <a:ext cx="0" cy="0"/>
          <a:chOff x="0" y="0"/>
          <a:chExt cx="0" cy="0"/>
        </a:xfrm>
      </p:grpSpPr>
      <p:sp>
        <p:nvSpPr>
          <p:cNvPr id="21" name="文本框 9">
            <a:extLst>
              <a:ext uri="{FF2B5EF4-FFF2-40B4-BE49-F238E27FC236}">
                <a16:creationId xmlns:a16="http://schemas.microsoft.com/office/drawing/2014/main" id="{C59FF0C0-B5D8-5BBA-CECF-B28B2C14BCE9}"/>
              </a:ext>
            </a:extLst>
          </p:cNvPr>
          <p:cNvSpPr txBox="1"/>
          <p:nvPr/>
        </p:nvSpPr>
        <p:spPr>
          <a:xfrm>
            <a:off x="84062" y="63393"/>
            <a:ext cx="1561083" cy="346249"/>
          </a:xfrm>
          <a:prstGeom prst="rect">
            <a:avLst/>
          </a:prstGeom>
          <a:noFill/>
        </p:spPr>
        <p:txBody>
          <a:bodyPr wrap="square" lIns="68580" tIns="34290" rIns="68580" bIns="34290" rtlCol="0">
            <a:spAutoFit/>
          </a:bodyPr>
          <a:lstStyle/>
          <a:p>
            <a:pPr marL="0" lvl="1"/>
            <a:r>
              <a:rPr lang="zh-CN" altLang="en-US" b="1" dirty="0">
                <a:solidFill>
                  <a:srgbClr val="414455"/>
                </a:solidFill>
                <a:latin typeface="微软雅黑" pitchFamily="34" charset="-122"/>
                <a:ea typeface="微软雅黑" pitchFamily="34" charset="-122"/>
              </a:rPr>
              <a:t>研究课题背景</a:t>
            </a:r>
          </a:p>
        </p:txBody>
      </p:sp>
      <p:cxnSp>
        <p:nvCxnSpPr>
          <p:cNvPr id="22" name="直接连接符 21">
            <a:extLst>
              <a:ext uri="{FF2B5EF4-FFF2-40B4-BE49-F238E27FC236}">
                <a16:creationId xmlns:a16="http://schemas.microsoft.com/office/drawing/2014/main" id="{5AEF9533-49AF-F565-7607-3C07339150BB}"/>
              </a:ext>
            </a:extLst>
          </p:cNvPr>
          <p:cNvCxnSpPr>
            <a:cxnSpLocks/>
          </p:cNvCxnSpPr>
          <p:nvPr/>
        </p:nvCxnSpPr>
        <p:spPr>
          <a:xfrm flipV="1">
            <a:off x="13921" y="400217"/>
            <a:ext cx="12146259" cy="4502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AE96EE8D-A962-5FF8-BFA1-F77626C92A82}"/>
              </a:ext>
            </a:extLst>
          </p:cNvPr>
          <p:cNvSpPr txBox="1"/>
          <p:nvPr/>
        </p:nvSpPr>
        <p:spPr>
          <a:xfrm>
            <a:off x="-40370" y="6021288"/>
            <a:ext cx="12354411" cy="1200329"/>
          </a:xfrm>
          <a:prstGeom prst="rect">
            <a:avLst/>
          </a:prstGeom>
          <a:noFill/>
        </p:spPr>
        <p:txBody>
          <a:bodyPr wrap="square" rtlCol="0">
            <a:spAutoFit/>
          </a:bodyPr>
          <a:lstStyle/>
          <a:p>
            <a:r>
              <a:rPr lang="en-US" altLang="zh-CN" sz="1200" dirty="0">
                <a:latin typeface="Times New Roman" panose="02020603050405020304" pitchFamily="18" charset="0"/>
                <a:cs typeface="Times New Roman" panose="02020603050405020304" pitchFamily="18" charset="0"/>
              </a:rPr>
              <a:t>[6 </a:t>
            </a:r>
            <a:r>
              <a:rPr lang="zh-CN" altLang="en-US" sz="1200" dirty="0">
                <a:latin typeface="Times New Roman" panose="02020603050405020304" pitchFamily="18" charset="0"/>
                <a:cs typeface="Times New Roman" panose="02020603050405020304" pitchFamily="18" charset="0"/>
              </a:rPr>
              <a:t>井骁</a:t>
            </a:r>
            <a:r>
              <a:rPr lang="en-US" altLang="zh-CN" sz="1200" dirty="0">
                <a:latin typeface="Times New Roman" panose="02020603050405020304" pitchFamily="18" charset="0"/>
                <a:cs typeface="Times New Roman" panose="02020603050405020304" pitchFamily="18" charset="0"/>
              </a:rPr>
              <a:t>. </a:t>
            </a:r>
            <a:r>
              <a:rPr lang="zh-CN" altLang="en-US" sz="1200" dirty="0">
                <a:latin typeface="Times New Roman" panose="02020603050405020304" pitchFamily="18" charset="0"/>
                <a:cs typeface="Times New Roman" panose="02020603050405020304" pitchFamily="18" charset="0"/>
              </a:rPr>
              <a:t>浅析车联网技术与应用</a:t>
            </a:r>
            <a:r>
              <a:rPr lang="en-US" altLang="zh-CN" sz="1200" dirty="0">
                <a:latin typeface="Times New Roman" panose="02020603050405020304" pitchFamily="18" charset="0"/>
                <a:cs typeface="Times New Roman" panose="02020603050405020304" pitchFamily="18" charset="0"/>
              </a:rPr>
              <a:t>[J]. </a:t>
            </a:r>
            <a:r>
              <a:rPr lang="zh-CN" altLang="en-US" sz="1200" dirty="0">
                <a:latin typeface="Times New Roman" panose="02020603050405020304" pitchFamily="18" charset="0"/>
                <a:cs typeface="Times New Roman" panose="02020603050405020304" pitchFamily="18" charset="0"/>
              </a:rPr>
              <a:t>上海汽车</a:t>
            </a:r>
            <a:r>
              <a:rPr lang="en-US" altLang="zh-CN" sz="1200" dirty="0">
                <a:latin typeface="Times New Roman" panose="02020603050405020304" pitchFamily="18" charset="0"/>
                <a:cs typeface="Times New Roman" panose="02020603050405020304" pitchFamily="18" charset="0"/>
              </a:rPr>
              <a:t>, 2019, 344(4):13-16.</a:t>
            </a:r>
          </a:p>
          <a:p>
            <a:r>
              <a:rPr lang="en-US" altLang="zh-CN" sz="1200" dirty="0">
                <a:latin typeface="Times New Roman" panose="02020603050405020304" pitchFamily="18" charset="0"/>
                <a:cs typeface="Times New Roman" panose="02020603050405020304" pitchFamily="18" charset="0"/>
              </a:rPr>
              <a:t>[7] [K. </a:t>
            </a:r>
            <a:r>
              <a:rPr lang="en-US" altLang="zh-CN" sz="1200" dirty="0" err="1">
                <a:latin typeface="Times New Roman" panose="02020603050405020304" pitchFamily="18" charset="0"/>
                <a:cs typeface="Times New Roman" panose="02020603050405020304" pitchFamily="18" charset="0"/>
              </a:rPr>
              <a:t>Abboud</a:t>
            </a:r>
            <a:r>
              <a:rPr lang="en-US" altLang="zh-CN" sz="1200" dirty="0">
                <a:latin typeface="Times New Roman" panose="02020603050405020304" pitchFamily="18" charset="0"/>
                <a:cs typeface="Times New Roman" panose="02020603050405020304" pitchFamily="18" charset="0"/>
              </a:rPr>
              <a:t>, H. A. Omar and W. Zhuang, "Interworking of DSRC and Cellular Network Technologies for V2X Communications: A Survey," in IEEE Transactions on Vehicular Technology, vol. 65, no. 12, pp. 9457-9470, Dec. 2016, </a:t>
            </a:r>
            <a:r>
              <a:rPr lang="en-US" altLang="zh-CN" sz="1200" dirty="0" err="1">
                <a:latin typeface="Times New Roman" panose="02020603050405020304" pitchFamily="18" charset="0"/>
                <a:cs typeface="Times New Roman" panose="02020603050405020304" pitchFamily="18" charset="0"/>
              </a:rPr>
              <a:t>doi</a:t>
            </a:r>
            <a:r>
              <a:rPr lang="en-US" altLang="zh-CN" sz="1200" dirty="0">
                <a:latin typeface="Times New Roman" panose="02020603050405020304" pitchFamily="18" charset="0"/>
                <a:cs typeface="Times New Roman" panose="02020603050405020304" pitchFamily="18" charset="0"/>
              </a:rPr>
              <a:t>: 10.1109/TVT.2016.2591558</a:t>
            </a:r>
          </a:p>
          <a:p>
            <a:r>
              <a:rPr lang="en-US" altLang="zh-CN" sz="1200" dirty="0">
                <a:latin typeface="Times New Roman" panose="02020603050405020304" pitchFamily="18" charset="0"/>
                <a:cs typeface="Times New Roman" panose="02020603050405020304" pitchFamily="18" charset="0"/>
              </a:rPr>
              <a:t>[8] Zhang Q, Su Y, Wu X, et al. Electricity trade strategy of regional electric vehicle coalitions based on blockchain[J]. Electric Power Systems Research, 2022, 204: 107667. </a:t>
            </a:r>
          </a:p>
          <a:p>
            <a:endParaRPr lang="en-US" altLang="zh-CN" sz="1200" dirty="0">
              <a:latin typeface="Times New Roman" panose="02020603050405020304" pitchFamily="18" charset="0"/>
              <a:cs typeface="Times New Roman" panose="02020603050405020304" pitchFamily="18" charset="0"/>
            </a:endParaRPr>
          </a:p>
          <a:p>
            <a:endParaRPr lang="en-US" altLang="zh-CN" sz="1200" dirty="0">
              <a:latin typeface="Times New Roman" panose="02020603050405020304" pitchFamily="18" charset="0"/>
              <a:cs typeface="Times New Roman" panose="02020603050405020304" pitchFamily="18" charset="0"/>
            </a:endParaRPr>
          </a:p>
        </p:txBody>
      </p:sp>
      <p:sp>
        <p:nvSpPr>
          <p:cNvPr id="3" name="文本框 2">
            <a:extLst>
              <a:ext uri="{FF2B5EF4-FFF2-40B4-BE49-F238E27FC236}">
                <a16:creationId xmlns:a16="http://schemas.microsoft.com/office/drawing/2014/main" id="{CFBE8F43-B4AD-CFFE-5709-AAE3C12B59CE}"/>
              </a:ext>
            </a:extLst>
          </p:cNvPr>
          <p:cNvSpPr txBox="1"/>
          <p:nvPr/>
        </p:nvSpPr>
        <p:spPr>
          <a:xfrm>
            <a:off x="-21813" y="551600"/>
            <a:ext cx="12238800" cy="408445"/>
          </a:xfrm>
          <a:prstGeom prst="rect">
            <a:avLst/>
          </a:prstGeom>
          <a:noFill/>
        </p:spPr>
        <p:txBody>
          <a:bodyPr wrap="square">
            <a:spAutoFit/>
          </a:bodyPr>
          <a:lstStyle/>
          <a:p>
            <a:pPr marL="285750" indent="-285750">
              <a:lnSpc>
                <a:spcPct val="125000"/>
              </a:lnSpc>
              <a:buFont typeface="Wingdings" panose="05000000000000000000" pitchFamily="2" charset="2"/>
              <a:buChar char="l"/>
            </a:pPr>
            <a:r>
              <a:rPr lang="zh-CN" altLang="zh-CN" dirty="0"/>
              <a:t>然而随着</a:t>
            </a:r>
            <a:r>
              <a:rPr lang="en-US" altLang="zh-CN" dirty="0"/>
              <a:t>EVs</a:t>
            </a:r>
            <a:r>
              <a:rPr lang="zh-CN" altLang="zh-CN" dirty="0"/>
              <a:t>数量的</a:t>
            </a:r>
            <a:r>
              <a:rPr lang="zh-CN" altLang="en-US" dirty="0"/>
              <a:t>不断</a:t>
            </a:r>
            <a:r>
              <a:rPr lang="zh-CN" altLang="zh-CN" dirty="0"/>
              <a:t>增加</a:t>
            </a:r>
            <a:r>
              <a:rPr lang="en-US" altLang="zh-CN" dirty="0"/>
              <a:t>  </a:t>
            </a:r>
            <a:r>
              <a:rPr lang="en-US" altLang="zh-CN" dirty="0">
                <a:sym typeface="Wingdings" panose="05000000000000000000" pitchFamily="2" charset="2"/>
              </a:rPr>
              <a:t> </a:t>
            </a:r>
            <a:r>
              <a:rPr lang="en-US" altLang="zh-CN" dirty="0"/>
              <a:t> </a:t>
            </a:r>
            <a:r>
              <a:rPr lang="zh-CN" altLang="en-US" dirty="0"/>
              <a:t>如今</a:t>
            </a:r>
            <a:r>
              <a:rPr lang="zh-CN" altLang="zh-CN" b="1" u="sng" dirty="0"/>
              <a:t>充电基础设施</a:t>
            </a:r>
            <a:r>
              <a:rPr lang="zh-CN" altLang="zh-CN" dirty="0"/>
              <a:t>压力逐步显现</a:t>
            </a:r>
            <a:r>
              <a:rPr lang="en-US" altLang="zh-CN" dirty="0"/>
              <a:t>  ( </a:t>
            </a:r>
            <a:r>
              <a:rPr lang="zh-CN" altLang="zh-CN" dirty="0"/>
              <a:t>充电将是一大难题</a:t>
            </a:r>
            <a:r>
              <a:rPr lang="en-US" altLang="zh-CN" dirty="0"/>
              <a:t> ) </a:t>
            </a:r>
            <a:endParaRPr lang="en-US" altLang="zh-CN" sz="1800" b="1"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27" name="图示 26">
            <a:extLst>
              <a:ext uri="{FF2B5EF4-FFF2-40B4-BE49-F238E27FC236}">
                <a16:creationId xmlns:a16="http://schemas.microsoft.com/office/drawing/2014/main" id="{1DE3EF9E-872B-B1FE-56E7-A18FCBB2B512}"/>
              </a:ext>
            </a:extLst>
          </p:cNvPr>
          <p:cNvGraphicFramePr/>
          <p:nvPr>
            <p:extLst>
              <p:ext uri="{D42A27DB-BD31-4B8C-83A1-F6EECF244321}">
                <p14:modId xmlns:p14="http://schemas.microsoft.com/office/powerpoint/2010/main" val="37059817"/>
              </p:ext>
            </p:extLst>
          </p:nvPr>
        </p:nvGraphicFramePr>
        <p:xfrm>
          <a:off x="192931" y="1019935"/>
          <a:ext cx="5184576" cy="1210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 name="箭头: 右 29">
            <a:extLst>
              <a:ext uri="{FF2B5EF4-FFF2-40B4-BE49-F238E27FC236}">
                <a16:creationId xmlns:a16="http://schemas.microsoft.com/office/drawing/2014/main" id="{8F6463D4-C4B8-BB4F-C930-6DBECD113438}"/>
              </a:ext>
            </a:extLst>
          </p:cNvPr>
          <p:cNvSpPr/>
          <p:nvPr/>
        </p:nvSpPr>
        <p:spPr>
          <a:xfrm>
            <a:off x="5809667" y="1294295"/>
            <a:ext cx="1800200" cy="504056"/>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32" name="矩形 31">
            <a:extLst>
              <a:ext uri="{FF2B5EF4-FFF2-40B4-BE49-F238E27FC236}">
                <a16:creationId xmlns:a16="http://schemas.microsoft.com/office/drawing/2014/main" id="{510AEA3B-7B1B-F5AF-A24D-E2FB6DABB580}"/>
              </a:ext>
            </a:extLst>
          </p:cNvPr>
          <p:cNvSpPr/>
          <p:nvPr/>
        </p:nvSpPr>
        <p:spPr>
          <a:xfrm>
            <a:off x="8113811" y="1150279"/>
            <a:ext cx="3312368" cy="7920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err="1"/>
              <a:t>IoV</a:t>
            </a:r>
            <a:r>
              <a:rPr lang="zh-CN" altLang="en-US" sz="2000" b="1" dirty="0"/>
              <a:t>下</a:t>
            </a:r>
            <a:r>
              <a:rPr lang="en-US" altLang="zh-CN" sz="2000" b="1" dirty="0"/>
              <a:t>V2V</a:t>
            </a:r>
            <a:r>
              <a:rPr lang="zh-CN" altLang="en-US" sz="2000" b="1" dirty="0"/>
              <a:t>电力交易</a:t>
            </a:r>
          </a:p>
        </p:txBody>
      </p:sp>
      <p:sp>
        <p:nvSpPr>
          <p:cNvPr id="5" name="文本框 4">
            <a:extLst>
              <a:ext uri="{FF2B5EF4-FFF2-40B4-BE49-F238E27FC236}">
                <a16:creationId xmlns:a16="http://schemas.microsoft.com/office/drawing/2014/main" id="{DC72F58A-8089-E3DC-B54F-7D74043C3093}"/>
              </a:ext>
            </a:extLst>
          </p:cNvPr>
          <p:cNvSpPr txBox="1"/>
          <p:nvPr/>
        </p:nvSpPr>
        <p:spPr>
          <a:xfrm>
            <a:off x="-58088" y="2897459"/>
            <a:ext cx="12218268" cy="749564"/>
          </a:xfrm>
          <a:prstGeom prst="rect">
            <a:avLst/>
          </a:prstGeom>
          <a:noFill/>
        </p:spPr>
        <p:txBody>
          <a:bodyPr wrap="square">
            <a:spAutoFit/>
          </a:bodyPr>
          <a:lstStyle/>
          <a:p>
            <a:pPr marL="285750" indent="-285750">
              <a:lnSpc>
                <a:spcPct val="125000"/>
              </a:lnSpc>
              <a:buFont typeface="Wingdings" panose="05000000000000000000" pitchFamily="2" charset="2"/>
              <a:buChar char="l"/>
            </a:pPr>
            <a:r>
              <a:rPr lang="zh-CN" altLang="zh-CN" dirty="0"/>
              <a:t>由于车与车之间的互联</a:t>
            </a:r>
            <a:r>
              <a:rPr lang="zh-CN" altLang="en-US" dirty="0"/>
              <a:t>，</a:t>
            </a:r>
            <a:r>
              <a:rPr lang="en-US" altLang="zh-CN" b="1" dirty="0">
                <a:solidFill>
                  <a:srgbClr val="FF0000"/>
                </a:solidFill>
              </a:rPr>
              <a:t>V2V(Vehicle-To-Vehicle)</a:t>
            </a:r>
            <a:r>
              <a:rPr lang="zh-CN" altLang="zh-CN" dirty="0"/>
              <a:t>电力交易也变得越来越重要</a:t>
            </a:r>
            <a:endParaRPr lang="en-US" altLang="zh-CN" dirty="0"/>
          </a:p>
          <a:p>
            <a:pPr marL="742950" lvl="1" indent="-285750">
              <a:lnSpc>
                <a:spcPct val="125000"/>
              </a:lnSpc>
              <a:buFont typeface="Wingdings" panose="05000000000000000000" pitchFamily="2" charset="2"/>
              <a:buChar char="Ø"/>
            </a:pPr>
            <a:r>
              <a:rPr lang="en-US" altLang="zh-CN" dirty="0">
                <a:effectLst/>
                <a:latin typeface="Times New Roman" panose="02020603050405020304" pitchFamily="18" charset="0"/>
                <a:ea typeface="宋体" panose="02010600030101010101" pitchFamily="2" charset="-122"/>
              </a:rPr>
              <a:t>EVs</a:t>
            </a:r>
            <a:r>
              <a:rPr lang="zh-CN" altLang="zh-CN" dirty="0">
                <a:effectLst/>
                <a:latin typeface="Times New Roman" panose="02020603050405020304" pitchFamily="18" charset="0"/>
                <a:ea typeface="宋体" panose="02010600030101010101" pitchFamily="2" charset="-122"/>
                <a:cs typeface="Times New Roman" panose="02020603050405020304" pitchFamily="18" charset="0"/>
              </a:rPr>
              <a:t>装配了一种叫</a:t>
            </a:r>
            <a:r>
              <a:rPr lang="zh-CN" altLang="zh-CN" b="1" dirty="0">
                <a:effectLst/>
                <a:latin typeface="Times New Roman" panose="02020603050405020304" pitchFamily="18" charset="0"/>
                <a:ea typeface="宋体" panose="02010600030101010101" pitchFamily="2" charset="-122"/>
                <a:cs typeface="Times New Roman" panose="02020603050405020304" pitchFamily="18" charset="0"/>
              </a:rPr>
              <a:t>车载单元</a:t>
            </a:r>
            <a:r>
              <a:rPr lang="en-US" altLang="zh-CN" b="1" dirty="0">
                <a:effectLst/>
                <a:latin typeface="Times New Roman" panose="02020603050405020304" pitchFamily="18" charset="0"/>
                <a:ea typeface="宋体" panose="02010600030101010101" pitchFamily="2" charset="-122"/>
              </a:rPr>
              <a:t>(OBU)</a:t>
            </a:r>
            <a:r>
              <a:rPr lang="zh-CN" altLang="zh-CN" dirty="0">
                <a:effectLst/>
                <a:latin typeface="Times New Roman" panose="02020603050405020304" pitchFamily="18" charset="0"/>
                <a:ea typeface="宋体" panose="02010600030101010101" pitchFamily="2" charset="-122"/>
                <a:cs typeface="Times New Roman" panose="02020603050405020304" pitchFamily="18" charset="0"/>
              </a:rPr>
              <a:t>的设备，通过</a:t>
            </a:r>
            <a:r>
              <a:rPr lang="en-US" altLang="zh-CN" b="1" u="sng" dirty="0">
                <a:effectLst/>
                <a:latin typeface="Times New Roman" panose="02020603050405020304" pitchFamily="18" charset="0"/>
                <a:ea typeface="宋体" panose="02010600030101010101" pitchFamily="2" charset="-122"/>
              </a:rPr>
              <a:t>DSRC</a:t>
            </a:r>
            <a:r>
              <a:rPr lang="zh-CN" altLang="zh-CN" b="1" u="sng" dirty="0">
                <a:effectLst/>
                <a:latin typeface="Times New Roman" panose="02020603050405020304" pitchFamily="18" charset="0"/>
                <a:ea typeface="宋体" panose="02010600030101010101" pitchFamily="2" charset="-122"/>
                <a:cs typeface="Times New Roman" panose="02020603050405020304" pitchFamily="18" charset="0"/>
              </a:rPr>
              <a:t>协议</a:t>
            </a:r>
            <a:r>
              <a:rPr lang="zh-CN" altLang="zh-CN" dirty="0">
                <a:effectLst/>
                <a:latin typeface="Times New Roman" panose="02020603050405020304" pitchFamily="18" charset="0"/>
                <a:ea typeface="宋体" panose="02010600030101010101" pitchFamily="2" charset="-122"/>
                <a:cs typeface="Times New Roman" panose="02020603050405020304" pitchFamily="18" charset="0"/>
              </a:rPr>
              <a:t>来传输电力交易等信息</a:t>
            </a:r>
            <a:r>
              <a:rPr lang="en-US" altLang="zh-CN" dirty="0">
                <a:effectLst/>
                <a:latin typeface="Times New Roman" panose="02020603050405020304" pitchFamily="18" charset="0"/>
                <a:ea typeface="宋体" panose="02010600030101010101" pitchFamily="2" charset="-122"/>
                <a:cs typeface="Times New Roman" panose="02020603050405020304" pitchFamily="18" charset="0"/>
              </a:rPr>
              <a:t>[7</a:t>
            </a:r>
            <a:r>
              <a:rPr lang="en-US" altLang="zh-CN"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a:extLst>
              <a:ext uri="{FF2B5EF4-FFF2-40B4-BE49-F238E27FC236}">
                <a16:creationId xmlns:a16="http://schemas.microsoft.com/office/drawing/2014/main" id="{5334C0A5-5310-57A1-78C2-0AB98064E90C}"/>
              </a:ext>
            </a:extLst>
          </p:cNvPr>
          <p:cNvSpPr txBox="1"/>
          <p:nvPr/>
        </p:nvSpPr>
        <p:spPr>
          <a:xfrm>
            <a:off x="-58088" y="3732059"/>
            <a:ext cx="12195175" cy="1100942"/>
          </a:xfrm>
          <a:prstGeom prst="rect">
            <a:avLst/>
          </a:prstGeom>
          <a:noFill/>
        </p:spPr>
        <p:txBody>
          <a:bodyPr wrap="square">
            <a:spAutoFit/>
          </a:bodyPr>
          <a:lstStyle/>
          <a:p>
            <a:pPr marL="285750" indent="-285750">
              <a:lnSpc>
                <a:spcPct val="125000"/>
              </a:lnSpc>
              <a:buFont typeface="Wingdings" panose="05000000000000000000" pitchFamily="2" charset="2"/>
              <a:buChar char="l"/>
            </a:pPr>
            <a:r>
              <a:rPr lang="zh-CN" altLang="zh-CN" dirty="0">
                <a:effectLst/>
                <a:latin typeface="Times New Roman" panose="02020603050405020304" pitchFamily="18" charset="0"/>
                <a:ea typeface="宋体" panose="02010600030101010101" pitchFamily="2" charset="-122"/>
                <a:cs typeface="Times New Roman" panose="02020603050405020304" pitchFamily="18" charset="0"/>
              </a:rPr>
              <a:t>在</a:t>
            </a:r>
            <a:r>
              <a:rPr lang="en-US" altLang="zh-CN" dirty="0" err="1">
                <a:effectLst/>
                <a:latin typeface="Times New Roman" panose="02020603050405020304" pitchFamily="18" charset="0"/>
                <a:ea typeface="宋体" panose="02010600030101010101" pitchFamily="2" charset="-122"/>
                <a:cs typeface="Times New Roman" panose="02020603050405020304" pitchFamily="18" charset="0"/>
              </a:rPr>
              <a:t>IoV</a:t>
            </a:r>
            <a:r>
              <a:rPr lang="zh-CN" altLang="zh-CN" dirty="0">
                <a:effectLst/>
                <a:latin typeface="Times New Roman" panose="02020603050405020304" pitchFamily="18" charset="0"/>
                <a:ea typeface="宋体" panose="02010600030101010101" pitchFamily="2" charset="-122"/>
                <a:cs typeface="Times New Roman" panose="02020603050405020304" pitchFamily="18" charset="0"/>
              </a:rPr>
              <a:t>环境下，</a:t>
            </a:r>
            <a:r>
              <a:rPr lang="en-US" altLang="zh-CN" b="1" dirty="0">
                <a:effectLst/>
                <a:latin typeface="Times New Roman" panose="02020603050405020304" pitchFamily="18" charset="0"/>
                <a:ea typeface="宋体" panose="02010600030101010101" pitchFamily="2" charset="-122"/>
              </a:rPr>
              <a:t>V2V</a:t>
            </a:r>
            <a:r>
              <a:rPr lang="zh-CN" altLang="zh-CN" b="1" dirty="0">
                <a:effectLst/>
                <a:latin typeface="Times New Roman" panose="02020603050405020304" pitchFamily="18" charset="0"/>
                <a:ea typeface="宋体" panose="02010600030101010101" pitchFamily="2" charset="-122"/>
                <a:cs typeface="Times New Roman" panose="02020603050405020304" pitchFamily="18" charset="0"/>
              </a:rPr>
              <a:t>可进行一种灵活的充电模式</a:t>
            </a:r>
            <a:r>
              <a:rPr lang="zh-CN" altLang="zh-CN"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dirty="0">
                <a:effectLst/>
                <a:latin typeface="Times New Roman" panose="02020603050405020304" pitchFamily="18" charset="0"/>
                <a:ea typeface="宋体" panose="02010600030101010101" pitchFamily="2" charset="-122"/>
                <a:cs typeface="Times New Roman" panose="02020603050405020304" pitchFamily="18" charset="0"/>
              </a:rPr>
              <a:t>可以</a:t>
            </a:r>
            <a:r>
              <a:rPr lang="zh-CN" altLang="zh-CN" dirty="0">
                <a:effectLst/>
                <a:latin typeface="Times New Roman" panose="02020603050405020304" pitchFamily="18" charset="0"/>
                <a:ea typeface="宋体" panose="02010600030101010101" pitchFamily="2" charset="-122"/>
                <a:cs typeface="Times New Roman" panose="02020603050405020304" pitchFamily="18" charset="0"/>
              </a:rPr>
              <a:t>通过装有充放电双向系统的</a:t>
            </a:r>
            <a:r>
              <a:rPr lang="en-US" altLang="zh-CN" dirty="0">
                <a:effectLst/>
                <a:latin typeface="Times New Roman" panose="02020603050405020304" pitchFamily="18" charset="0"/>
                <a:ea typeface="宋体" panose="02010600030101010101" pitchFamily="2" charset="-122"/>
              </a:rPr>
              <a:t>EVs</a:t>
            </a:r>
            <a:r>
              <a:rPr lang="zh-CN" altLang="zh-CN" dirty="0">
                <a:effectLst/>
                <a:latin typeface="Times New Roman" panose="02020603050405020304" pitchFamily="18" charset="0"/>
                <a:ea typeface="宋体" panose="02010600030101010101" pitchFamily="2" charset="-122"/>
                <a:cs typeface="Times New Roman" panose="02020603050405020304" pitchFamily="18" charset="0"/>
              </a:rPr>
              <a:t>向急需用电的</a:t>
            </a:r>
            <a:r>
              <a:rPr lang="en-US" altLang="zh-CN" dirty="0">
                <a:effectLst/>
                <a:latin typeface="Times New Roman" panose="02020603050405020304" pitchFamily="18" charset="0"/>
                <a:ea typeface="宋体" panose="02010600030101010101" pitchFamily="2" charset="-122"/>
              </a:rPr>
              <a:t>EVs</a:t>
            </a:r>
            <a:r>
              <a:rPr lang="zh-CN" altLang="zh-CN" dirty="0">
                <a:effectLst/>
                <a:latin typeface="Times New Roman" panose="02020603050405020304" pitchFamily="18" charset="0"/>
                <a:ea typeface="宋体" panose="02010600030101010101" pitchFamily="2" charset="-122"/>
                <a:cs typeface="Times New Roman" panose="02020603050405020304" pitchFamily="18" charset="0"/>
              </a:rPr>
              <a:t>提供电能，与</a:t>
            </a:r>
            <a:r>
              <a:rPr lang="en-US" altLang="zh-CN" b="1" dirty="0">
                <a:solidFill>
                  <a:srgbClr val="FF0000"/>
                </a:solidFill>
                <a:effectLst/>
                <a:latin typeface="Times New Roman" panose="02020603050405020304" pitchFamily="18" charset="0"/>
                <a:ea typeface="宋体" panose="02010600030101010101" pitchFamily="2" charset="-122"/>
              </a:rPr>
              <a:t>V2G</a:t>
            </a:r>
            <a:r>
              <a:rPr lang="zh-CN" altLang="zh-CN" dirty="0">
                <a:effectLst/>
                <a:latin typeface="Times New Roman" panose="02020603050405020304" pitchFamily="18" charset="0"/>
                <a:ea typeface="宋体" panose="02010600030101010101" pitchFamily="2" charset="-122"/>
                <a:cs typeface="Times New Roman" panose="02020603050405020304" pitchFamily="18" charset="0"/>
              </a:rPr>
              <a:t>模式互相补充</a:t>
            </a:r>
            <a:r>
              <a:rPr lang="en-US" altLang="zh-CN" dirty="0">
                <a:effectLst/>
                <a:latin typeface="Times New Roman" panose="02020603050405020304" pitchFamily="18" charset="0"/>
                <a:ea typeface="宋体" panose="02010600030101010101" pitchFamily="2" charset="-122"/>
                <a:cs typeface="Times New Roman" panose="02020603050405020304" pitchFamily="18" charset="0"/>
              </a:rPr>
              <a:t>[8]</a:t>
            </a:r>
            <a:r>
              <a:rPr lang="zh-CN" altLang="en-US" dirty="0">
                <a:effectLst/>
                <a:latin typeface="Times New Roman" panose="02020603050405020304" pitchFamily="18" charset="0"/>
                <a:ea typeface="宋体" panose="02010600030101010101" pitchFamily="2" charset="-122"/>
                <a:cs typeface="Times New Roman" panose="02020603050405020304" pitchFamily="18" charset="0"/>
              </a:rPr>
              <a:t>，同时也可以</a:t>
            </a:r>
            <a:r>
              <a:rPr lang="zh-CN" altLang="zh-CN" dirty="0"/>
              <a:t>通过</a:t>
            </a:r>
            <a:r>
              <a:rPr lang="zh-CN" altLang="zh-CN" u="sng" dirty="0"/>
              <a:t>无线电力传输</a:t>
            </a:r>
            <a:r>
              <a:rPr lang="en-US" altLang="zh-CN" u="sng" dirty="0"/>
              <a:t>(WPT)</a:t>
            </a:r>
            <a:r>
              <a:rPr lang="zh-CN" altLang="en-US" dirty="0"/>
              <a:t>技术传输电能，</a:t>
            </a:r>
            <a:r>
              <a:rPr lang="zh-CN" altLang="zh-CN" dirty="0"/>
              <a:t>无需物理连接或电线</a:t>
            </a:r>
            <a:endParaRPr lang="en-US" altLang="zh-CN" dirty="0"/>
          </a:p>
          <a:p>
            <a:pPr marL="742950" lvl="1" indent="-285750">
              <a:lnSpc>
                <a:spcPct val="125000"/>
              </a:lnSpc>
              <a:buFont typeface="Wingdings" panose="05000000000000000000" pitchFamily="2" charset="2"/>
              <a:buChar char="Ø"/>
            </a:pPr>
            <a:r>
              <a:rPr lang="zh-CN" altLang="en-US" b="1" dirty="0"/>
              <a:t>既可</a:t>
            </a:r>
            <a:r>
              <a:rPr lang="zh-CN" altLang="zh-CN" b="1" dirty="0"/>
              <a:t>弥补充电设施数量的不足，</a:t>
            </a:r>
            <a:r>
              <a:rPr lang="zh-CN" altLang="en-US" b="1" dirty="0"/>
              <a:t>又可</a:t>
            </a:r>
            <a:r>
              <a:rPr lang="zh-CN" altLang="zh-CN" b="1" dirty="0"/>
              <a:t>减少了</a:t>
            </a:r>
            <a:r>
              <a:rPr lang="en-US" altLang="zh-CN" b="1" dirty="0"/>
              <a:t>EVs</a:t>
            </a:r>
            <a:r>
              <a:rPr lang="zh-CN" altLang="zh-CN" b="1" dirty="0"/>
              <a:t>里程焦虑</a:t>
            </a:r>
            <a:endParaRPr lang="en-US" altLang="zh-CN" b="1" dirty="0"/>
          </a:p>
        </p:txBody>
      </p:sp>
      <p:sp>
        <p:nvSpPr>
          <p:cNvPr id="7" name="文本框 6">
            <a:extLst>
              <a:ext uri="{FF2B5EF4-FFF2-40B4-BE49-F238E27FC236}">
                <a16:creationId xmlns:a16="http://schemas.microsoft.com/office/drawing/2014/main" id="{CE3701FD-FE02-633C-D2F5-11409B1A1AC4}"/>
              </a:ext>
            </a:extLst>
          </p:cNvPr>
          <p:cNvSpPr txBox="1"/>
          <p:nvPr/>
        </p:nvSpPr>
        <p:spPr>
          <a:xfrm>
            <a:off x="1561083" y="2379263"/>
            <a:ext cx="11665296" cy="369332"/>
          </a:xfrm>
          <a:prstGeom prst="rect">
            <a:avLst/>
          </a:prstGeom>
          <a:noFill/>
        </p:spPr>
        <p:txBody>
          <a:bodyPr wrap="square">
            <a:spAutoFit/>
          </a:bodyPr>
          <a:lstStyle/>
          <a:p>
            <a:r>
              <a:rPr lang="zh-CN" altLang="zh-CN" sz="1800" b="1" dirty="0">
                <a:effectLst/>
                <a:latin typeface="Times New Roman" panose="02020603050405020304" pitchFamily="18" charset="0"/>
                <a:ea typeface="宋体" panose="02010600030101010101" pitchFamily="2" charset="-122"/>
                <a:cs typeface="Times New Roman" panose="02020603050405020304" pitchFamily="18" charset="0"/>
              </a:rPr>
              <a:t>车联网</a:t>
            </a:r>
            <a:r>
              <a:rPr lang="zh-CN" altLang="en-US" b="1" dirty="0">
                <a:latin typeface="Times New Roman" panose="02020603050405020304" pitchFamily="18" charset="0"/>
                <a:ea typeface="宋体" panose="02010600030101010101" pitchFamily="2" charset="-122"/>
                <a:cs typeface="Times New Roman" panose="02020603050405020304" pitchFamily="18" charset="0"/>
              </a:rPr>
              <a:t>（</a:t>
            </a:r>
            <a:r>
              <a:rPr lang="en-US" altLang="zh-CN" b="1" dirty="0" err="1">
                <a:latin typeface="Times New Roman" panose="02020603050405020304" pitchFamily="18" charset="0"/>
                <a:ea typeface="宋体" panose="02010600030101010101" pitchFamily="2" charset="-122"/>
                <a:cs typeface="Times New Roman" panose="02020603050405020304" pitchFamily="18" charset="0"/>
              </a:rPr>
              <a:t>IoV</a:t>
            </a:r>
            <a:r>
              <a:rPr lang="zh-CN" altLang="en-US" b="1" dirty="0">
                <a:latin typeface="Times New Roman" panose="02020603050405020304" pitchFamily="18" charset="0"/>
                <a:ea typeface="宋体" panose="02010600030101010101" pitchFamily="2" charset="-122"/>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是指利用新一代信息通信技术，将道路中移动的车辆与其他实体进行网络连接和通信</a:t>
            </a:r>
            <a:r>
              <a:rPr lang="en-US" altLang="zh-CN" dirty="0">
                <a:latin typeface="Times New Roman" panose="02020603050405020304" pitchFamily="18" charset="0"/>
                <a:ea typeface="宋体" panose="02010600030101010101" pitchFamily="2" charset="-122"/>
                <a:cs typeface="Times New Roman" panose="02020603050405020304" pitchFamily="18" charset="0"/>
              </a:rPr>
              <a:t>[6]</a:t>
            </a:r>
            <a:endParaRPr lang="zh-CN" altLang="en-US" dirty="0"/>
          </a:p>
        </p:txBody>
      </p:sp>
      <p:sp>
        <p:nvSpPr>
          <p:cNvPr id="8" name="文本框 7">
            <a:extLst>
              <a:ext uri="{FF2B5EF4-FFF2-40B4-BE49-F238E27FC236}">
                <a16:creationId xmlns:a16="http://schemas.microsoft.com/office/drawing/2014/main" id="{9E2B8D58-0903-F287-81CB-B3C9C46A3A22}"/>
              </a:ext>
            </a:extLst>
          </p:cNvPr>
          <p:cNvSpPr txBox="1"/>
          <p:nvPr/>
        </p:nvSpPr>
        <p:spPr>
          <a:xfrm>
            <a:off x="-77704" y="4941168"/>
            <a:ext cx="12123166" cy="369332"/>
          </a:xfrm>
          <a:prstGeom prst="rect">
            <a:avLst/>
          </a:prstGeom>
          <a:noFill/>
        </p:spPr>
        <p:txBody>
          <a:bodyPr wrap="square" rtlCol="0">
            <a:spAutoFit/>
          </a:bodyPr>
          <a:lstStyle/>
          <a:p>
            <a:pPr marL="285750" indent="-285750">
              <a:buFont typeface="Wingdings" panose="05000000000000000000" pitchFamily="2" charset="2"/>
              <a:buChar char="l"/>
            </a:pPr>
            <a:r>
              <a:rPr lang="zh-CN" altLang="en-US" u="sng" dirty="0"/>
              <a:t>区块链、边缘计算、</a:t>
            </a:r>
            <a:r>
              <a:rPr lang="en-US" altLang="zh-CN" u="sng" dirty="0"/>
              <a:t>AI</a:t>
            </a:r>
            <a:r>
              <a:rPr lang="zh-CN" altLang="en-US" u="sng" dirty="0"/>
              <a:t>及车载通信</a:t>
            </a:r>
            <a:r>
              <a:rPr lang="zh-CN" altLang="en-US" dirty="0"/>
              <a:t>等技术发展  </a:t>
            </a:r>
            <a:r>
              <a:rPr lang="en-US" altLang="zh-CN" dirty="0">
                <a:sym typeface="Wingdings" panose="05000000000000000000" pitchFamily="2" charset="2"/>
              </a:rPr>
              <a:t>   </a:t>
            </a:r>
            <a:r>
              <a:rPr lang="en-US" altLang="zh-CN" dirty="0" err="1">
                <a:sym typeface="Wingdings" panose="05000000000000000000" pitchFamily="2" charset="2"/>
              </a:rPr>
              <a:t>IoV</a:t>
            </a:r>
            <a:r>
              <a:rPr lang="zh-CN" altLang="en-US" dirty="0">
                <a:sym typeface="Wingdings" panose="05000000000000000000" pitchFamily="2" charset="2"/>
              </a:rPr>
              <a:t>高速发展   </a:t>
            </a:r>
            <a:r>
              <a:rPr lang="en-US" altLang="zh-CN" dirty="0">
                <a:sym typeface="Wingdings" panose="05000000000000000000" pitchFamily="2" charset="2"/>
              </a:rPr>
              <a:t>   </a:t>
            </a:r>
            <a:r>
              <a:rPr lang="zh-CN" altLang="en-US" dirty="0">
                <a:sym typeface="Wingdings" panose="05000000000000000000" pitchFamily="2" charset="2"/>
              </a:rPr>
              <a:t>电力交易和信息相融合互通，</a:t>
            </a:r>
            <a:r>
              <a:rPr lang="en-US" altLang="zh-CN" dirty="0">
                <a:sym typeface="Wingdings" panose="05000000000000000000" pitchFamily="2" charset="2"/>
              </a:rPr>
              <a:t>EVs</a:t>
            </a:r>
            <a:r>
              <a:rPr lang="zh-CN" altLang="en-US" dirty="0">
                <a:sym typeface="Wingdings" panose="05000000000000000000" pitchFamily="2" charset="2"/>
              </a:rPr>
              <a:t>产业良性发展</a:t>
            </a:r>
            <a:endParaRPr lang="zh-CN" altLang="en-US" dirty="0"/>
          </a:p>
        </p:txBody>
      </p:sp>
      <p:sp>
        <p:nvSpPr>
          <p:cNvPr id="10" name="文本框 9">
            <a:extLst>
              <a:ext uri="{FF2B5EF4-FFF2-40B4-BE49-F238E27FC236}">
                <a16:creationId xmlns:a16="http://schemas.microsoft.com/office/drawing/2014/main" id="{3A3D3F34-E84B-5DFE-2796-19290C34B7A2}"/>
              </a:ext>
            </a:extLst>
          </p:cNvPr>
          <p:cNvSpPr txBox="1"/>
          <p:nvPr/>
        </p:nvSpPr>
        <p:spPr>
          <a:xfrm>
            <a:off x="1777107" y="5492014"/>
            <a:ext cx="10873208" cy="400110"/>
          </a:xfrm>
          <a:prstGeom prst="rect">
            <a:avLst/>
          </a:prstGeom>
          <a:noFill/>
        </p:spPr>
        <p:txBody>
          <a:bodyPr wrap="square">
            <a:spAutoFit/>
          </a:bodyPr>
          <a:lstStyle/>
          <a:p>
            <a:r>
              <a:rPr lang="zh-CN" altLang="en-US" sz="2000" b="1" dirty="0"/>
              <a:t>因此，在车联网环境下进行</a:t>
            </a:r>
            <a:r>
              <a:rPr lang="en-US" altLang="zh-CN" sz="2000" b="1" dirty="0"/>
              <a:t>V2V</a:t>
            </a:r>
            <a:r>
              <a:rPr lang="zh-CN" altLang="en-US" sz="2000" b="1" dirty="0"/>
              <a:t>电力交易是一个具有良好发展前景的应用</a:t>
            </a:r>
          </a:p>
        </p:txBody>
      </p:sp>
    </p:spTree>
    <p:extLst>
      <p:ext uri="{BB962C8B-B14F-4D97-AF65-F5344CB8AC3E}">
        <p14:creationId xmlns:p14="http://schemas.microsoft.com/office/powerpoint/2010/main" val="16279744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27" grpId="0">
        <p:bldAsOne/>
      </p:bldGraphic>
      <p:bldP spid="30" grpId="0" animBg="1"/>
      <p:bldP spid="32" grpId="0" animBg="1"/>
      <p:bldP spid="5" grpId="0"/>
      <p:bldP spid="6" grpId="0"/>
      <p:bldP spid="7" grpId="0"/>
      <p:bldP spid="8"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3EA08-F439-C624-3FA2-7BDE325A53EA}"/>
            </a:ext>
          </a:extLst>
        </p:cNvPr>
        <p:cNvGrpSpPr/>
        <p:nvPr/>
      </p:nvGrpSpPr>
      <p:grpSpPr>
        <a:xfrm>
          <a:off x="0" y="0"/>
          <a:ext cx="0" cy="0"/>
          <a:chOff x="0" y="0"/>
          <a:chExt cx="0" cy="0"/>
        </a:xfrm>
      </p:grpSpPr>
      <p:sp>
        <p:nvSpPr>
          <p:cNvPr id="4" name="文本框 3">
            <a:extLst>
              <a:ext uri="{FF2B5EF4-FFF2-40B4-BE49-F238E27FC236}">
                <a16:creationId xmlns:a16="http://schemas.microsoft.com/office/drawing/2014/main" id="{A19CB4B8-F91F-D5A9-0502-8CFFCD739D53}"/>
              </a:ext>
            </a:extLst>
          </p:cNvPr>
          <p:cNvSpPr txBox="1"/>
          <p:nvPr/>
        </p:nvSpPr>
        <p:spPr>
          <a:xfrm>
            <a:off x="-9170" y="6189522"/>
            <a:ext cx="12085267" cy="646331"/>
          </a:xfrm>
          <a:prstGeom prst="rect">
            <a:avLst/>
          </a:prstGeom>
          <a:noFill/>
        </p:spPr>
        <p:txBody>
          <a:bodyPr wrap="square" rtlCol="0">
            <a:spAutoFit/>
          </a:bodyPr>
          <a:lstStyle/>
          <a:p>
            <a:r>
              <a:rPr lang="en-US" altLang="zh-CN" sz="1200" dirty="0">
                <a:latin typeface="Times New Roman" panose="02020603050405020304" pitchFamily="18" charset="0"/>
                <a:cs typeface="Times New Roman" panose="02020603050405020304" pitchFamily="18" charset="0"/>
              </a:rPr>
              <a:t>[9] Q. Wang, M. Ou, Y. Yang and Z. Duan, "Conditional privacy-preserving anonymous authentication scheme with forward security in vehicle-to-grid networks", IEEE Access, vol. 8, pp. 217592-217602, 2020.</a:t>
            </a:r>
          </a:p>
          <a:p>
            <a:r>
              <a:rPr lang="en-US" altLang="zh-CN" sz="1200" dirty="0">
                <a:latin typeface="Times New Roman" panose="02020603050405020304" pitchFamily="18" charset="0"/>
                <a:cs typeface="Times New Roman" panose="02020603050405020304" pitchFamily="18" charset="0"/>
              </a:rPr>
              <a:t>[10] Du Q, Zhou J, Ma M. EAIA: An Efficient and Anonymous Identity-Authentication Scheme in 5G-V2V. Sensors. 2024; 24(16):5376. https://doi.org/10.3390/s24165376</a:t>
            </a:r>
            <a:endParaRPr lang="zh-CN" altLang="zh-CN" sz="1200" dirty="0">
              <a:latin typeface="Times New Roman" panose="02020603050405020304" pitchFamily="18" charset="0"/>
              <a:cs typeface="Times New Roman" panose="02020603050405020304" pitchFamily="18" charset="0"/>
            </a:endParaRPr>
          </a:p>
        </p:txBody>
      </p:sp>
      <p:sp>
        <p:nvSpPr>
          <p:cNvPr id="5" name="文本框 9">
            <a:extLst>
              <a:ext uri="{FF2B5EF4-FFF2-40B4-BE49-F238E27FC236}">
                <a16:creationId xmlns:a16="http://schemas.microsoft.com/office/drawing/2014/main" id="{639DCE43-5017-C291-AA45-694F60A19426}"/>
              </a:ext>
            </a:extLst>
          </p:cNvPr>
          <p:cNvSpPr txBox="1"/>
          <p:nvPr/>
        </p:nvSpPr>
        <p:spPr>
          <a:xfrm>
            <a:off x="120923" y="53968"/>
            <a:ext cx="1368152" cy="346249"/>
          </a:xfrm>
          <a:prstGeom prst="rect">
            <a:avLst/>
          </a:prstGeom>
          <a:noFill/>
        </p:spPr>
        <p:txBody>
          <a:bodyPr wrap="square" lIns="68580" tIns="34290" rIns="68580" bIns="34290" rtlCol="0">
            <a:spAutoFit/>
          </a:bodyPr>
          <a:lstStyle/>
          <a:p>
            <a:pPr marL="0" lvl="1"/>
            <a:r>
              <a:rPr lang="zh-CN" altLang="en-US" b="1" dirty="0">
                <a:solidFill>
                  <a:srgbClr val="414455"/>
                </a:solidFill>
                <a:latin typeface="微软雅黑" pitchFamily="34" charset="-122"/>
                <a:ea typeface="微软雅黑" pitchFamily="34" charset="-122"/>
              </a:rPr>
              <a:t>存在问题</a:t>
            </a:r>
          </a:p>
        </p:txBody>
      </p:sp>
      <p:cxnSp>
        <p:nvCxnSpPr>
          <p:cNvPr id="11" name="直接连接符 10">
            <a:extLst>
              <a:ext uri="{FF2B5EF4-FFF2-40B4-BE49-F238E27FC236}">
                <a16:creationId xmlns:a16="http://schemas.microsoft.com/office/drawing/2014/main" id="{564B5FB5-A75D-F44B-9D1A-8B7C9AD5243E}"/>
              </a:ext>
            </a:extLst>
          </p:cNvPr>
          <p:cNvCxnSpPr>
            <a:cxnSpLocks/>
          </p:cNvCxnSpPr>
          <p:nvPr/>
        </p:nvCxnSpPr>
        <p:spPr>
          <a:xfrm flipV="1">
            <a:off x="13921" y="400217"/>
            <a:ext cx="12146259" cy="4502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sp>
        <p:nvSpPr>
          <p:cNvPr id="12" name="文本框 11">
            <a:extLst>
              <a:ext uri="{FF2B5EF4-FFF2-40B4-BE49-F238E27FC236}">
                <a16:creationId xmlns:a16="http://schemas.microsoft.com/office/drawing/2014/main" id="{24C155C4-1A2C-1609-F0C5-6FE974BDA486}"/>
              </a:ext>
            </a:extLst>
          </p:cNvPr>
          <p:cNvSpPr txBox="1"/>
          <p:nvPr/>
        </p:nvSpPr>
        <p:spPr>
          <a:xfrm>
            <a:off x="-32090" y="620688"/>
            <a:ext cx="12238279" cy="1442061"/>
          </a:xfrm>
          <a:prstGeom prst="rect">
            <a:avLst/>
          </a:prstGeom>
          <a:noFill/>
        </p:spPr>
        <p:txBody>
          <a:bodyPr wrap="square" rtlCol="0">
            <a:spAutoFit/>
          </a:bodyPr>
          <a:lstStyle/>
          <a:p>
            <a:pPr indent="457200">
              <a:lnSpc>
                <a:spcPct val="125000"/>
              </a:lnSpc>
            </a:pPr>
            <a:r>
              <a:rPr lang="zh-CN" altLang="en-US" dirty="0"/>
              <a:t>然而，在</a:t>
            </a:r>
            <a:r>
              <a:rPr lang="en-US" altLang="zh-CN" dirty="0" err="1"/>
              <a:t>IoV</a:t>
            </a:r>
            <a:r>
              <a:rPr lang="zh-CN" altLang="en-US" dirty="0"/>
              <a:t>网络环境下，容易</a:t>
            </a:r>
            <a:r>
              <a:rPr lang="zh-CN" altLang="zh-CN" dirty="0"/>
              <a:t>导致隐私泄露和网络攻击</a:t>
            </a:r>
            <a:endParaRPr lang="en-US" altLang="zh-CN" dirty="0"/>
          </a:p>
          <a:p>
            <a:pPr marL="742950" lvl="1" indent="-285750">
              <a:lnSpc>
                <a:spcPct val="125000"/>
              </a:lnSpc>
              <a:buFont typeface="Wingdings" panose="05000000000000000000" pitchFamily="2" charset="2"/>
              <a:buChar char="Ø"/>
            </a:pPr>
            <a:r>
              <a:rPr lang="zh-CN" altLang="en-US" dirty="0"/>
              <a:t>因</a:t>
            </a:r>
            <a:r>
              <a:rPr lang="zh-CN" altLang="zh-CN" dirty="0">
                <a:effectLst/>
                <a:latin typeface="Times New Roman" panose="02020603050405020304" pitchFamily="18" charset="0"/>
                <a:ea typeface="宋体" panose="02010600030101010101" pitchFamily="2" charset="-122"/>
                <a:cs typeface="Times New Roman" panose="02020603050405020304" pitchFamily="18" charset="0"/>
              </a:rPr>
              <a:t>规模较大、涉及节点较多且</a:t>
            </a:r>
            <a:r>
              <a:rPr lang="zh-CN" altLang="zh-CN" b="1" dirty="0">
                <a:effectLst/>
                <a:latin typeface="Times New Roman" panose="02020603050405020304" pitchFamily="18" charset="0"/>
                <a:ea typeface="宋体" panose="02010600030101010101" pitchFamily="2" charset="-122"/>
                <a:cs typeface="Times New Roman" panose="02020603050405020304" pitchFamily="18" charset="0"/>
              </a:rPr>
              <a:t>存在无线通信的脆弱性和开放性</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marL="1200150" lvl="2" indent="-285750">
              <a:lnSpc>
                <a:spcPct val="125000"/>
              </a:lnSpc>
              <a:buFont typeface="Wingdings" panose="05000000000000000000" pitchFamily="2" charset="2"/>
              <a:buChar char="l"/>
            </a:pPr>
            <a:r>
              <a:rPr lang="zh-CN" altLang="zh-CN" dirty="0">
                <a:effectLst/>
                <a:latin typeface="Times New Roman" panose="02020603050405020304" pitchFamily="18" charset="0"/>
                <a:ea typeface="宋体" panose="02010600030101010101" pitchFamily="2" charset="-122"/>
                <a:cs typeface="Times New Roman" panose="02020603050405020304" pitchFamily="18" charset="0"/>
              </a:rPr>
              <a:t>易受到窃听、篡改等泄露隐私的攻击及安全风险等问题</a:t>
            </a:r>
            <a:r>
              <a:rPr lang="en-US" altLang="zh-CN"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atin typeface="Times New Roman" panose="02020603050405020304" pitchFamily="18" charset="0"/>
                <a:ea typeface="宋体" panose="02010600030101010101" pitchFamily="2" charset="-122"/>
                <a:cs typeface="Times New Roman" panose="02020603050405020304" pitchFamily="18" charset="0"/>
              </a:rPr>
              <a:t>9</a:t>
            </a:r>
            <a:r>
              <a:rPr lang="en-US" altLang="zh-CN"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dirty="0">
                <a:latin typeface="Times New Roman" panose="02020603050405020304" pitchFamily="18" charset="0"/>
                <a:ea typeface="宋体" panose="02010600030101010101" pitchFamily="2" charset="-122"/>
                <a:cs typeface="Times New Roman" panose="02020603050405020304" pitchFamily="18" charset="0"/>
              </a:rPr>
              <a:t>，</a:t>
            </a:r>
            <a:r>
              <a:rPr lang="zh-CN" altLang="zh-CN" dirty="0">
                <a:effectLst/>
                <a:latin typeface="Times New Roman" panose="02020603050405020304" pitchFamily="18" charset="0"/>
                <a:ea typeface="宋体" panose="02010600030101010101" pitchFamily="2" charset="-122"/>
                <a:cs typeface="Times New Roman" panose="02020603050405020304" pitchFamily="18" charset="0"/>
              </a:rPr>
              <a:t>可能会暴露</a:t>
            </a:r>
            <a:r>
              <a:rPr lang="en-US" altLang="zh-CN" dirty="0">
                <a:effectLst/>
                <a:latin typeface="Times New Roman" panose="02020603050405020304" pitchFamily="18" charset="0"/>
                <a:ea typeface="宋体" panose="02010600030101010101" pitchFamily="2" charset="-122"/>
              </a:rPr>
              <a:t>EVs</a:t>
            </a:r>
            <a:r>
              <a:rPr lang="zh-CN" altLang="zh-CN" dirty="0">
                <a:effectLst/>
                <a:latin typeface="Times New Roman" panose="02020603050405020304" pitchFamily="18" charset="0"/>
                <a:ea typeface="宋体" panose="02010600030101010101" pitchFamily="2" charset="-122"/>
                <a:cs typeface="Times New Roman" panose="02020603050405020304" pitchFamily="18" charset="0"/>
              </a:rPr>
              <a:t>的运动轨迹，从而导致用户敏感信息泄露</a:t>
            </a:r>
            <a:r>
              <a:rPr lang="zh-CN" altLang="en-US" dirty="0">
                <a:latin typeface="Times New Roman" panose="02020603050405020304" pitchFamily="18" charset="0"/>
                <a:ea typeface="宋体" panose="02010600030101010101" pitchFamily="2" charset="-122"/>
                <a:cs typeface="Times New Roman" panose="02020603050405020304" pitchFamily="18" charset="0"/>
              </a:rPr>
              <a:t>，</a:t>
            </a:r>
            <a:r>
              <a:rPr lang="zh-CN" altLang="zh-CN" dirty="0">
                <a:effectLst/>
                <a:latin typeface="Times New Roman" panose="02020603050405020304" pitchFamily="18" charset="0"/>
                <a:ea typeface="宋体" panose="02010600030101010101" pitchFamily="2" charset="-122"/>
                <a:cs typeface="Times New Roman" panose="02020603050405020304" pitchFamily="18" charset="0"/>
              </a:rPr>
              <a:t>更严重的若被恶意敌人利用，可能危害车主人身安全</a:t>
            </a:r>
            <a:endParaRPr lang="en-US" altLang="zh-CN" dirty="0">
              <a:effectLst/>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7" name="表格 6">
            <a:extLst>
              <a:ext uri="{FF2B5EF4-FFF2-40B4-BE49-F238E27FC236}">
                <a16:creationId xmlns:a16="http://schemas.microsoft.com/office/drawing/2014/main" id="{DC8B396F-04C3-D3E6-A86A-0E03B03A18DA}"/>
              </a:ext>
            </a:extLst>
          </p:cNvPr>
          <p:cNvGraphicFramePr>
            <a:graphicFrameLocks noGrp="1"/>
          </p:cNvGraphicFramePr>
          <p:nvPr>
            <p:extLst>
              <p:ext uri="{D42A27DB-BD31-4B8C-83A1-F6EECF244321}">
                <p14:modId xmlns:p14="http://schemas.microsoft.com/office/powerpoint/2010/main" val="225771133"/>
              </p:ext>
            </p:extLst>
          </p:nvPr>
        </p:nvGraphicFramePr>
        <p:xfrm>
          <a:off x="985019" y="2141260"/>
          <a:ext cx="8640960" cy="1608066"/>
        </p:xfrm>
        <a:graphic>
          <a:graphicData uri="http://schemas.openxmlformats.org/drawingml/2006/table">
            <a:tbl>
              <a:tblPr firstRow="1" bandRow="1">
                <a:tableStyleId>{5C22544A-7EE6-4342-B048-85BDC9FD1C3A}</a:tableStyleId>
              </a:tblPr>
              <a:tblGrid>
                <a:gridCol w="4320480">
                  <a:extLst>
                    <a:ext uri="{9D8B030D-6E8A-4147-A177-3AD203B41FA5}">
                      <a16:colId xmlns:a16="http://schemas.microsoft.com/office/drawing/2014/main" val="3603729724"/>
                    </a:ext>
                  </a:extLst>
                </a:gridCol>
                <a:gridCol w="4320480">
                  <a:extLst>
                    <a:ext uri="{9D8B030D-6E8A-4147-A177-3AD203B41FA5}">
                      <a16:colId xmlns:a16="http://schemas.microsoft.com/office/drawing/2014/main" val="1588278085"/>
                    </a:ext>
                  </a:extLst>
                </a:gridCol>
              </a:tblGrid>
              <a:tr h="487960">
                <a:tc>
                  <a:txBody>
                    <a:bodyPr/>
                    <a:lstStyle/>
                    <a:p>
                      <a:pPr indent="306070" algn="ctr"/>
                      <a:r>
                        <a:rPr lang="zh-CN" sz="1600" dirty="0">
                          <a:effectLst/>
                        </a:rPr>
                        <a:t>身份信息隐私</a:t>
                      </a:r>
                      <a:endParaRPr lang="zh-CN" sz="12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indent="306070" algn="ctr"/>
                      <a:r>
                        <a:rPr lang="zh-CN" sz="1600" dirty="0">
                          <a:effectLst/>
                        </a:rPr>
                        <a:t>数据信息</a:t>
                      </a:r>
                      <a:endParaRPr lang="zh-CN" sz="12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21752774"/>
                  </a:ext>
                </a:extLst>
              </a:tr>
              <a:tr h="1120106">
                <a:tc>
                  <a:txBody>
                    <a:bodyPr/>
                    <a:lstStyle/>
                    <a:p>
                      <a:pPr indent="304800" algn="ctr"/>
                      <a:r>
                        <a:rPr lang="zh-CN" sz="1600" dirty="0">
                          <a:effectLst/>
                        </a:rPr>
                        <a:t>用户姓名</a:t>
                      </a:r>
                      <a:endParaRPr lang="zh-CN" sz="1200" dirty="0">
                        <a:effectLst/>
                      </a:endParaRPr>
                    </a:p>
                    <a:p>
                      <a:pPr indent="304800" algn="ctr"/>
                      <a:r>
                        <a:rPr lang="en-US" sz="1600" dirty="0">
                          <a:effectLst/>
                        </a:rPr>
                        <a:t>ID</a:t>
                      </a:r>
                      <a:endParaRPr lang="zh-CN" sz="1200" dirty="0">
                        <a:effectLst/>
                      </a:endParaRPr>
                    </a:p>
                    <a:p>
                      <a:pPr indent="304800" algn="ctr"/>
                      <a:r>
                        <a:rPr lang="zh-CN" sz="1600" dirty="0">
                          <a:effectLst/>
                        </a:rPr>
                        <a:t>服务提供商</a:t>
                      </a:r>
                      <a:endParaRPr lang="zh-CN" sz="1200" dirty="0">
                        <a:effectLst/>
                      </a:endParaRPr>
                    </a:p>
                    <a:p>
                      <a:pPr indent="304800" algn="ctr"/>
                      <a:r>
                        <a:rPr lang="en-US" sz="1600" dirty="0">
                          <a:effectLst/>
                        </a:rPr>
                        <a:t>EV</a:t>
                      </a:r>
                      <a:r>
                        <a:rPr lang="zh-CN" sz="1600" dirty="0">
                          <a:effectLst/>
                        </a:rPr>
                        <a:t>身份</a:t>
                      </a:r>
                      <a:r>
                        <a:rPr lang="en-US" sz="1600" dirty="0">
                          <a:effectLst/>
                        </a:rPr>
                        <a:t>(</a:t>
                      </a:r>
                      <a:r>
                        <a:rPr lang="zh-CN" sz="1600" dirty="0">
                          <a:effectLst/>
                        </a:rPr>
                        <a:t>车牌等</a:t>
                      </a:r>
                      <a:r>
                        <a:rPr lang="en-US" sz="1600" dirty="0">
                          <a:effectLst/>
                        </a:rPr>
                        <a:t>)</a:t>
                      </a:r>
                      <a:endParaRPr lang="zh-CN" sz="12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indent="304800" algn="ctr"/>
                      <a:r>
                        <a:rPr lang="zh-CN" sz="1600" dirty="0">
                          <a:effectLst/>
                        </a:rPr>
                        <a:t>电池状态</a:t>
                      </a:r>
                      <a:endParaRPr lang="zh-CN" sz="1200" dirty="0">
                        <a:effectLst/>
                      </a:endParaRPr>
                    </a:p>
                    <a:p>
                      <a:pPr indent="304800" algn="ctr"/>
                      <a:r>
                        <a:rPr lang="zh-CN" sz="1600" dirty="0">
                          <a:effectLst/>
                        </a:rPr>
                        <a:t>负荷数据</a:t>
                      </a:r>
                      <a:endParaRPr lang="zh-CN" sz="1200" dirty="0">
                        <a:effectLst/>
                      </a:endParaRPr>
                    </a:p>
                    <a:p>
                      <a:pPr indent="304800" algn="ctr"/>
                      <a:r>
                        <a:rPr lang="zh-CN" sz="1600" dirty="0">
                          <a:effectLst/>
                        </a:rPr>
                        <a:t>充放电记录</a:t>
                      </a:r>
                      <a:r>
                        <a:rPr lang="en-US" sz="1600" dirty="0">
                          <a:effectLst/>
                        </a:rPr>
                        <a:t>(</a:t>
                      </a:r>
                      <a:r>
                        <a:rPr lang="zh-CN" sz="1600" dirty="0">
                          <a:effectLst/>
                        </a:rPr>
                        <a:t>地址、社交活动、轨迹</a:t>
                      </a:r>
                      <a:r>
                        <a:rPr lang="en-US" sz="1600" dirty="0">
                          <a:effectLst/>
                        </a:rPr>
                        <a:t>)</a:t>
                      </a:r>
                      <a:endParaRPr lang="zh-CN" sz="1200" dirty="0">
                        <a:effectLst/>
                      </a:endParaRPr>
                    </a:p>
                    <a:p>
                      <a:pPr indent="304800" algn="ctr"/>
                      <a:r>
                        <a:rPr lang="zh-CN" altLang="en-US" sz="1600" dirty="0">
                          <a:effectLst/>
                        </a:rPr>
                        <a:t>支付</a:t>
                      </a:r>
                      <a:r>
                        <a:rPr lang="en-US" altLang="zh-CN" sz="1600" dirty="0">
                          <a:effectLst/>
                        </a:rPr>
                        <a:t>/</a:t>
                      </a:r>
                      <a:r>
                        <a:rPr lang="zh-CN" sz="1600" dirty="0">
                          <a:effectLst/>
                        </a:rPr>
                        <a:t>计费数据</a:t>
                      </a:r>
                      <a:r>
                        <a:rPr lang="en-US" sz="1600" dirty="0">
                          <a:effectLst/>
                        </a:rPr>
                        <a:t>(</a:t>
                      </a:r>
                      <a:r>
                        <a:rPr lang="zh-CN" sz="1600" dirty="0">
                          <a:effectLst/>
                        </a:rPr>
                        <a:t>用户经济情况</a:t>
                      </a:r>
                      <a:r>
                        <a:rPr lang="en-US" sz="1600" dirty="0">
                          <a:effectLst/>
                        </a:rPr>
                        <a:t>)</a:t>
                      </a:r>
                      <a:endParaRPr lang="zh-CN" sz="12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49578548"/>
                  </a:ext>
                </a:extLst>
              </a:tr>
            </a:tbl>
          </a:graphicData>
        </a:graphic>
      </p:graphicFrame>
      <p:sp>
        <p:nvSpPr>
          <p:cNvPr id="9" name="文本框 8">
            <a:extLst>
              <a:ext uri="{FF2B5EF4-FFF2-40B4-BE49-F238E27FC236}">
                <a16:creationId xmlns:a16="http://schemas.microsoft.com/office/drawing/2014/main" id="{575D93EE-8542-8D3E-BCC1-60E678AE821C}"/>
              </a:ext>
            </a:extLst>
          </p:cNvPr>
          <p:cNvSpPr txBox="1"/>
          <p:nvPr/>
        </p:nvSpPr>
        <p:spPr>
          <a:xfrm>
            <a:off x="363178" y="4049988"/>
            <a:ext cx="12085266" cy="369332"/>
          </a:xfrm>
          <a:prstGeom prst="rect">
            <a:avLst/>
          </a:prstGeom>
          <a:noFill/>
        </p:spPr>
        <p:txBody>
          <a:bodyPr wrap="square">
            <a:spAutoFit/>
          </a:bodyPr>
          <a:lstStyle/>
          <a:p>
            <a:r>
              <a:rPr lang="zh-CN" altLang="en-US" b="1" dirty="0"/>
              <a:t>随着</a:t>
            </a:r>
            <a:r>
              <a:rPr lang="en-US" altLang="zh-CN" b="1" dirty="0" err="1"/>
              <a:t>IoV</a:t>
            </a:r>
            <a:r>
              <a:rPr lang="zh-CN" altLang="en-US" b="1" dirty="0"/>
              <a:t>的发展以及</a:t>
            </a:r>
            <a:r>
              <a:rPr lang="en-US" altLang="zh-CN" b="1" dirty="0"/>
              <a:t>V2V</a:t>
            </a:r>
            <a:r>
              <a:rPr lang="zh-CN" altLang="en-US" b="1" dirty="0"/>
              <a:t>交易模式的广泛应用，如何保障交易过程中的数据隐私和安全性，成为重点研究方向</a:t>
            </a:r>
          </a:p>
        </p:txBody>
      </p:sp>
      <p:sp>
        <p:nvSpPr>
          <p:cNvPr id="10" name="文本框 9">
            <a:extLst>
              <a:ext uri="{FF2B5EF4-FFF2-40B4-BE49-F238E27FC236}">
                <a16:creationId xmlns:a16="http://schemas.microsoft.com/office/drawing/2014/main" id="{0C8B2866-7995-C12B-ABE4-8D8F13532672}"/>
              </a:ext>
            </a:extLst>
          </p:cNvPr>
          <p:cNvSpPr txBox="1"/>
          <p:nvPr/>
        </p:nvSpPr>
        <p:spPr>
          <a:xfrm>
            <a:off x="462961" y="4565079"/>
            <a:ext cx="11269252" cy="1562607"/>
          </a:xfrm>
          <a:prstGeom prst="rect">
            <a:avLst/>
          </a:prstGeom>
          <a:noFill/>
        </p:spPr>
        <p:txBody>
          <a:bodyPr wrap="square" rtlCol="0">
            <a:spAutoFit/>
          </a:bodyPr>
          <a:lstStyle/>
          <a:p>
            <a:pPr>
              <a:lnSpc>
                <a:spcPct val="125000"/>
              </a:lnSpc>
            </a:pPr>
            <a:r>
              <a:rPr lang="zh-CN" altLang="en-US" dirty="0"/>
              <a:t>首先考虑：当</a:t>
            </a:r>
            <a:r>
              <a:rPr lang="en-US" altLang="zh-CN" dirty="0"/>
              <a:t>EVs</a:t>
            </a:r>
            <a:r>
              <a:rPr lang="zh-CN" altLang="en-US" dirty="0"/>
              <a:t>接入</a:t>
            </a:r>
            <a:r>
              <a:rPr lang="en-US" altLang="zh-CN" dirty="0" err="1"/>
              <a:t>IoV</a:t>
            </a:r>
            <a:r>
              <a:rPr lang="zh-CN" altLang="en-US" dirty="0"/>
              <a:t>环境时，必须确保对其进行</a:t>
            </a:r>
            <a:r>
              <a:rPr lang="zh-CN" altLang="en-US" sz="2200" b="1" dirty="0"/>
              <a:t>认证</a:t>
            </a:r>
            <a:r>
              <a:rPr lang="en-US" altLang="zh-CN" sz="2200" b="1" dirty="0"/>
              <a:t>(authentication)</a:t>
            </a:r>
          </a:p>
          <a:p>
            <a:pPr marL="742950" lvl="1" indent="-285750">
              <a:lnSpc>
                <a:spcPct val="125000"/>
              </a:lnSpc>
              <a:buFont typeface="Wingdings" panose="05000000000000000000" pitchFamily="2" charset="2"/>
              <a:buChar char="l"/>
            </a:pPr>
            <a:r>
              <a:rPr lang="zh-CN" altLang="zh-CN" dirty="0">
                <a:effectLst/>
                <a:latin typeface="Times New Roman" panose="02020603050405020304" pitchFamily="18" charset="0"/>
                <a:ea typeface="宋体" panose="02010600030101010101" pitchFamily="2" charset="-122"/>
                <a:cs typeface="Times New Roman" panose="02020603050405020304" pitchFamily="18" charset="0"/>
              </a:rPr>
              <a:t>认证可确保实体的身份验证，防止未经授权的访问和消息伪造</a:t>
            </a:r>
            <a:r>
              <a:rPr lang="en-US" altLang="zh-CN" dirty="0">
                <a:latin typeface="Times New Roman" panose="02020603050405020304" pitchFamily="18" charset="0"/>
                <a:ea typeface="宋体" panose="02010600030101010101" pitchFamily="2" charset="-122"/>
                <a:cs typeface="Times New Roman" panose="02020603050405020304" pitchFamily="18" charset="0"/>
              </a:rPr>
              <a:t>[10]</a:t>
            </a:r>
            <a:endParaRPr lang="en-US" altLang="zh-CN" b="1" dirty="0">
              <a:effectLst/>
              <a:latin typeface="Times New Roman" panose="02020603050405020304" pitchFamily="18" charset="0"/>
              <a:ea typeface="宋体" panose="02010600030101010101" pitchFamily="2" charset="-122"/>
              <a:cs typeface="Times New Roman" panose="02020603050405020304" pitchFamily="18" charset="0"/>
            </a:endParaRPr>
          </a:p>
          <a:p>
            <a:pPr marL="285750" indent="-285750">
              <a:lnSpc>
                <a:spcPct val="125000"/>
              </a:lnSpc>
              <a:buFont typeface="Wingdings" panose="05000000000000000000" pitchFamily="2" charset="2"/>
              <a:buChar char="l"/>
            </a:pPr>
            <a:endParaRPr lang="en-US" altLang="zh-CN" b="1" dirty="0">
              <a:highlight>
                <a:srgbClr val="FFFF00"/>
              </a:highlight>
              <a:latin typeface="Times New Roman" panose="02020603050405020304" pitchFamily="18" charset="0"/>
              <a:ea typeface="宋体" panose="02010600030101010101" pitchFamily="2" charset="-122"/>
              <a:cs typeface="Times New Roman" panose="02020603050405020304" pitchFamily="18" charset="0"/>
            </a:endParaRPr>
          </a:p>
          <a:p>
            <a:pPr algn="ctr">
              <a:lnSpc>
                <a:spcPct val="125000"/>
              </a:lnSpc>
            </a:pPr>
            <a:r>
              <a:rPr lang="en-US" altLang="zh-CN" sz="2000" b="1" dirty="0"/>
              <a:t>	</a:t>
            </a:r>
            <a:r>
              <a:rPr lang="zh-CN" altLang="en-US" sz="2000" b="1" dirty="0">
                <a:highlight>
                  <a:srgbClr val="FFFF00"/>
                </a:highlight>
              </a:rPr>
              <a:t>设计一种有效的、隐私保护的</a:t>
            </a:r>
            <a:r>
              <a:rPr lang="zh-CN" altLang="en-US" sz="2000" b="1" dirty="0">
                <a:solidFill>
                  <a:srgbClr val="FF0000"/>
                </a:solidFill>
                <a:highlight>
                  <a:srgbClr val="FFFF00"/>
                </a:highlight>
              </a:rPr>
              <a:t>身份认证方案</a:t>
            </a:r>
            <a:r>
              <a:rPr lang="zh-CN" altLang="en-US" sz="2000" b="1" dirty="0">
                <a:highlight>
                  <a:srgbClr val="FFFF00"/>
                </a:highlight>
              </a:rPr>
              <a:t>来保护</a:t>
            </a:r>
            <a:r>
              <a:rPr lang="en-US" altLang="zh-CN" sz="2000" b="1" dirty="0">
                <a:highlight>
                  <a:srgbClr val="FFFF00"/>
                </a:highlight>
              </a:rPr>
              <a:t>EVs</a:t>
            </a:r>
            <a:r>
              <a:rPr lang="zh-CN" altLang="en-US" sz="2000" b="1" dirty="0">
                <a:highlight>
                  <a:srgbClr val="FFFF00"/>
                </a:highlight>
              </a:rPr>
              <a:t>用户的隐私是非常必要的  </a:t>
            </a:r>
            <a:r>
              <a:rPr lang="zh-CN" altLang="en-US" sz="2000" b="1" dirty="0"/>
              <a:t>（</a:t>
            </a:r>
            <a:r>
              <a:rPr lang="en-US" altLang="zh-CN" sz="2000" b="1" dirty="0"/>
              <a:t>TO DO 1</a:t>
            </a:r>
            <a:r>
              <a:rPr lang="zh-CN" altLang="en-US" sz="2000" b="1" dirty="0"/>
              <a:t>）</a:t>
            </a:r>
          </a:p>
        </p:txBody>
      </p:sp>
    </p:spTree>
    <p:extLst>
      <p:ext uri="{BB962C8B-B14F-4D97-AF65-F5344CB8AC3E}">
        <p14:creationId xmlns:p14="http://schemas.microsoft.com/office/powerpoint/2010/main" val="2363624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CB7DBDD4-663B-A164-F2C0-55865FD386C7}"/>
              </a:ext>
            </a:extLst>
          </p:cNvPr>
          <p:cNvSpPr txBox="1"/>
          <p:nvPr/>
        </p:nvSpPr>
        <p:spPr>
          <a:xfrm>
            <a:off x="0" y="5971614"/>
            <a:ext cx="12146259" cy="830997"/>
          </a:xfrm>
          <a:prstGeom prst="rect">
            <a:avLst/>
          </a:prstGeom>
          <a:noFill/>
        </p:spPr>
        <p:txBody>
          <a:bodyPr wrap="square" rtlCol="0">
            <a:spAutoFit/>
          </a:bodyPr>
          <a:lstStyle/>
          <a:p>
            <a:r>
              <a:rPr lang="en-US" altLang="zh-CN" sz="1200" dirty="0">
                <a:latin typeface="Times New Roman" panose="02020603050405020304" pitchFamily="18" charset="0"/>
                <a:cs typeface="Times New Roman" panose="02020603050405020304" pitchFamily="18" charset="0"/>
              </a:rPr>
              <a:t>[11] M. Shurrab, S. Singh, H. </a:t>
            </a:r>
            <a:r>
              <a:rPr lang="en-US" altLang="zh-CN" sz="1200" dirty="0" err="1">
                <a:latin typeface="Times New Roman" panose="02020603050405020304" pitchFamily="18" charset="0"/>
                <a:cs typeface="Times New Roman" panose="02020603050405020304" pitchFamily="18" charset="0"/>
              </a:rPr>
              <a:t>Otrok</a:t>
            </a:r>
            <a:r>
              <a:rPr lang="en-US" altLang="zh-CN" sz="1200" dirty="0">
                <a:latin typeface="Times New Roman" panose="02020603050405020304" pitchFamily="18" charset="0"/>
                <a:cs typeface="Times New Roman" panose="02020603050405020304" pitchFamily="18" charset="0"/>
              </a:rPr>
              <a:t>, R. </a:t>
            </a:r>
            <a:r>
              <a:rPr lang="en-US" altLang="zh-CN" sz="1200" dirty="0" err="1">
                <a:latin typeface="Times New Roman" panose="02020603050405020304" pitchFamily="18" charset="0"/>
                <a:cs typeface="Times New Roman" panose="02020603050405020304" pitchFamily="18" charset="0"/>
              </a:rPr>
              <a:t>Mizouni</a:t>
            </a:r>
            <a:r>
              <a:rPr lang="en-US" altLang="zh-CN" sz="1200" dirty="0">
                <a:latin typeface="Times New Roman" panose="02020603050405020304" pitchFamily="18" charset="0"/>
                <a:cs typeface="Times New Roman" panose="02020603050405020304" pitchFamily="18" charset="0"/>
              </a:rPr>
              <a:t>, V. </a:t>
            </a:r>
            <a:r>
              <a:rPr lang="en-US" altLang="zh-CN" sz="1200" dirty="0" err="1">
                <a:latin typeface="Times New Roman" panose="02020603050405020304" pitchFamily="18" charset="0"/>
                <a:cs typeface="Times New Roman" panose="02020603050405020304" pitchFamily="18" charset="0"/>
              </a:rPr>
              <a:t>Khadkikar</a:t>
            </a:r>
            <a:r>
              <a:rPr lang="en-US" altLang="zh-CN" sz="1200" dirty="0">
                <a:latin typeface="Times New Roman" panose="02020603050405020304" pitchFamily="18" charset="0"/>
                <a:cs typeface="Times New Roman" panose="02020603050405020304" pitchFamily="18" charset="0"/>
              </a:rPr>
              <a:t> and H. </a:t>
            </a:r>
            <a:r>
              <a:rPr lang="en-US" altLang="zh-CN" sz="1200" dirty="0" err="1">
                <a:latin typeface="Times New Roman" panose="02020603050405020304" pitchFamily="18" charset="0"/>
                <a:cs typeface="Times New Roman" panose="02020603050405020304" pitchFamily="18" charset="0"/>
              </a:rPr>
              <a:t>Zeineldin</a:t>
            </a:r>
            <a:r>
              <a:rPr lang="en-US" altLang="zh-CN" sz="1200" dirty="0">
                <a:latin typeface="Times New Roman" panose="02020603050405020304" pitchFamily="18" charset="0"/>
                <a:cs typeface="Times New Roman" panose="02020603050405020304" pitchFamily="18" charset="0"/>
              </a:rPr>
              <a:t>, "An Efficient Vehicle-to-Vehicle (V2V) Energy Sharing Framework," in IEEE Internet of Things Journal, vol. 9, no. 7, pp. 5315-5328, 1 April1, 2022, </a:t>
            </a:r>
            <a:r>
              <a:rPr lang="en-US" altLang="zh-CN" sz="1200" dirty="0" err="1">
                <a:latin typeface="Times New Roman" panose="02020603050405020304" pitchFamily="18" charset="0"/>
                <a:cs typeface="Times New Roman" panose="02020603050405020304" pitchFamily="18" charset="0"/>
              </a:rPr>
              <a:t>doi</a:t>
            </a:r>
            <a:r>
              <a:rPr lang="en-US" altLang="zh-CN" sz="1200" dirty="0">
                <a:latin typeface="Times New Roman" panose="02020603050405020304" pitchFamily="18" charset="0"/>
                <a:cs typeface="Times New Roman" panose="02020603050405020304" pitchFamily="18" charset="0"/>
              </a:rPr>
              <a:t>: 10.1109/JIOT.2021.3109010</a:t>
            </a:r>
          </a:p>
          <a:p>
            <a:r>
              <a:rPr lang="en-US" altLang="zh-CN" sz="1200" dirty="0">
                <a:latin typeface="Times New Roman" panose="02020603050405020304" pitchFamily="18" charset="0"/>
                <a:cs typeface="Times New Roman" panose="02020603050405020304" pitchFamily="18" charset="0"/>
              </a:rPr>
              <a:t>[12] F. Gao, L. Zhu, M. Shen, K. Sharif, Z. Wan and K. Ren, "A Blockchain-Based Privacy-Preserving Payment Mechanism for Vehicle-to-Grid Networks," in IEEE Network, vol. 32, no. 6, pp. 184-192, November/December 2018, </a:t>
            </a:r>
            <a:r>
              <a:rPr lang="en-US" altLang="zh-CN" sz="1200" dirty="0" err="1">
                <a:latin typeface="Times New Roman" panose="02020603050405020304" pitchFamily="18" charset="0"/>
                <a:cs typeface="Times New Roman" panose="02020603050405020304" pitchFamily="18" charset="0"/>
              </a:rPr>
              <a:t>doi</a:t>
            </a:r>
            <a:r>
              <a:rPr lang="en-US" altLang="zh-CN" sz="1200" dirty="0">
                <a:latin typeface="Times New Roman" panose="02020603050405020304" pitchFamily="18" charset="0"/>
                <a:cs typeface="Times New Roman" panose="02020603050405020304" pitchFamily="18" charset="0"/>
              </a:rPr>
              <a:t>: 10.1109/MNET.2018.1700269</a:t>
            </a:r>
          </a:p>
        </p:txBody>
      </p:sp>
      <p:cxnSp>
        <p:nvCxnSpPr>
          <p:cNvPr id="11" name="直接连接符 10">
            <a:extLst>
              <a:ext uri="{FF2B5EF4-FFF2-40B4-BE49-F238E27FC236}">
                <a16:creationId xmlns:a16="http://schemas.microsoft.com/office/drawing/2014/main" id="{CDE7B35E-0039-B46D-5974-07A2FCC2CDBD}"/>
              </a:ext>
            </a:extLst>
          </p:cNvPr>
          <p:cNvCxnSpPr>
            <a:cxnSpLocks/>
          </p:cNvCxnSpPr>
          <p:nvPr/>
        </p:nvCxnSpPr>
        <p:spPr>
          <a:xfrm flipV="1">
            <a:off x="13921" y="400217"/>
            <a:ext cx="12146259" cy="4502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sp>
        <p:nvSpPr>
          <p:cNvPr id="3" name="文本框 2">
            <a:extLst>
              <a:ext uri="{FF2B5EF4-FFF2-40B4-BE49-F238E27FC236}">
                <a16:creationId xmlns:a16="http://schemas.microsoft.com/office/drawing/2014/main" id="{5E3334D7-C720-5D45-FC04-86706FE92036}"/>
              </a:ext>
            </a:extLst>
          </p:cNvPr>
          <p:cNvSpPr txBox="1"/>
          <p:nvPr/>
        </p:nvSpPr>
        <p:spPr>
          <a:xfrm>
            <a:off x="48917" y="525243"/>
            <a:ext cx="12146258" cy="369332"/>
          </a:xfrm>
          <a:prstGeom prst="rect">
            <a:avLst/>
          </a:prstGeom>
          <a:noFill/>
        </p:spPr>
        <p:txBody>
          <a:bodyPr wrap="square" rtlCol="0">
            <a:spAutoFit/>
          </a:bodyPr>
          <a:lstStyle/>
          <a:p>
            <a:r>
              <a:rPr lang="zh-CN" altLang="en-US" dirty="0"/>
              <a:t>通过认证其身份，从而防止没有授权的节点</a:t>
            </a:r>
            <a:r>
              <a:rPr lang="en-US" altLang="zh-CN" dirty="0"/>
              <a:t>/</a:t>
            </a:r>
            <a:r>
              <a:rPr lang="zh-CN" altLang="en-US" dirty="0"/>
              <a:t>恶意的</a:t>
            </a:r>
            <a:r>
              <a:rPr lang="en-US" altLang="zh-CN" dirty="0"/>
              <a:t>EVs</a:t>
            </a:r>
            <a:r>
              <a:rPr lang="zh-CN" altLang="en-US" dirty="0"/>
              <a:t>用户进入系统</a:t>
            </a:r>
            <a:r>
              <a:rPr lang="en-US" altLang="zh-CN" dirty="0"/>
              <a:t> </a:t>
            </a:r>
            <a:r>
              <a:rPr lang="zh-CN" altLang="en-US" dirty="0"/>
              <a:t>（</a:t>
            </a:r>
            <a:r>
              <a:rPr lang="en-US" altLang="zh-CN" dirty="0"/>
              <a:t>EVs</a:t>
            </a:r>
            <a:r>
              <a:rPr lang="zh-CN" altLang="en-US" dirty="0"/>
              <a:t>认证完毕之后  </a:t>
            </a:r>
            <a:r>
              <a:rPr lang="en-US" altLang="zh-CN" dirty="0"/>
              <a:t>-&gt;   </a:t>
            </a:r>
            <a:r>
              <a:rPr lang="en-US" altLang="zh-CN" b="1" dirty="0"/>
              <a:t>V2V Communication</a:t>
            </a:r>
            <a:r>
              <a:rPr lang="en-US" altLang="zh-CN" dirty="0"/>
              <a:t>. </a:t>
            </a:r>
            <a:r>
              <a:rPr lang="zh-CN" altLang="en-US" dirty="0"/>
              <a:t>）</a:t>
            </a:r>
          </a:p>
        </p:txBody>
      </p:sp>
      <p:pic>
        <p:nvPicPr>
          <p:cNvPr id="8" name="图片 7">
            <a:extLst>
              <a:ext uri="{FF2B5EF4-FFF2-40B4-BE49-F238E27FC236}">
                <a16:creationId xmlns:a16="http://schemas.microsoft.com/office/drawing/2014/main" id="{1F5900A2-A3F3-30D9-B87D-909AF668622D}"/>
              </a:ext>
            </a:extLst>
          </p:cNvPr>
          <p:cNvPicPr>
            <a:picLocks noChangeAspect="1"/>
          </p:cNvPicPr>
          <p:nvPr/>
        </p:nvPicPr>
        <p:blipFill>
          <a:blip r:embed="rId3"/>
          <a:stretch>
            <a:fillRect/>
          </a:stretch>
        </p:blipFill>
        <p:spPr>
          <a:xfrm>
            <a:off x="910344" y="957332"/>
            <a:ext cx="9603183" cy="2471667"/>
          </a:xfrm>
          <a:prstGeom prst="rect">
            <a:avLst/>
          </a:prstGeom>
        </p:spPr>
      </p:pic>
      <p:sp>
        <p:nvSpPr>
          <p:cNvPr id="9" name="文本框 8">
            <a:extLst>
              <a:ext uri="{FF2B5EF4-FFF2-40B4-BE49-F238E27FC236}">
                <a16:creationId xmlns:a16="http://schemas.microsoft.com/office/drawing/2014/main" id="{50BCD77C-2F7B-4DFB-F655-04623ED4E0C6}"/>
              </a:ext>
            </a:extLst>
          </p:cNvPr>
          <p:cNvSpPr txBox="1"/>
          <p:nvPr/>
        </p:nvSpPr>
        <p:spPr>
          <a:xfrm>
            <a:off x="10513527" y="1772816"/>
            <a:ext cx="1077696" cy="369332"/>
          </a:xfrm>
          <a:prstGeom prst="rect">
            <a:avLst/>
          </a:prstGeom>
          <a:noFill/>
        </p:spPr>
        <p:txBody>
          <a:bodyPr wrap="square" rtlCol="0">
            <a:spAutoFit/>
          </a:bodyPr>
          <a:lstStyle/>
          <a:p>
            <a:r>
              <a:rPr lang="zh-CN" altLang="en-US" b="1" dirty="0"/>
              <a:t>来自</a:t>
            </a:r>
            <a:r>
              <a:rPr lang="en-US" altLang="zh-CN" b="1" dirty="0"/>
              <a:t>[11]</a:t>
            </a:r>
            <a:endParaRPr lang="zh-CN" altLang="en-US" b="1" dirty="0"/>
          </a:p>
        </p:txBody>
      </p:sp>
      <p:sp>
        <p:nvSpPr>
          <p:cNvPr id="10" name="文本框 9">
            <a:extLst>
              <a:ext uri="{FF2B5EF4-FFF2-40B4-BE49-F238E27FC236}">
                <a16:creationId xmlns:a16="http://schemas.microsoft.com/office/drawing/2014/main" id="{99320AE9-C84B-C7B2-8F45-944A352604FA}"/>
              </a:ext>
            </a:extLst>
          </p:cNvPr>
          <p:cNvSpPr txBox="1"/>
          <p:nvPr/>
        </p:nvSpPr>
        <p:spPr>
          <a:xfrm>
            <a:off x="74381" y="3547920"/>
            <a:ext cx="12025337" cy="2213298"/>
          </a:xfrm>
          <a:prstGeom prst="rect">
            <a:avLst/>
          </a:prstGeom>
          <a:noFill/>
        </p:spPr>
        <p:txBody>
          <a:bodyPr wrap="square" rtlCol="0">
            <a:spAutoFit/>
          </a:bodyPr>
          <a:lstStyle/>
          <a:p>
            <a:pPr marL="285750" indent="-285750">
              <a:lnSpc>
                <a:spcPct val="125000"/>
              </a:lnSpc>
              <a:buFont typeface="Wingdings" panose="05000000000000000000" pitchFamily="2" charset="2"/>
              <a:buChar char="l"/>
            </a:pPr>
            <a:r>
              <a:rPr lang="zh-CN" altLang="en-US" dirty="0"/>
              <a:t>认证后，</a:t>
            </a:r>
            <a:r>
              <a:rPr lang="en-US" altLang="zh-CN" dirty="0"/>
              <a:t>EVs</a:t>
            </a:r>
            <a:r>
              <a:rPr lang="zh-CN" altLang="en-US" dirty="0"/>
              <a:t>向</a:t>
            </a:r>
            <a:r>
              <a:rPr lang="en-US" altLang="zh-CN" dirty="0"/>
              <a:t>RSU</a:t>
            </a:r>
            <a:r>
              <a:rPr lang="zh-CN" altLang="en-US" dirty="0"/>
              <a:t>上传相关信息，再传输给</a:t>
            </a:r>
            <a:r>
              <a:rPr lang="en-US" altLang="zh-CN" dirty="0"/>
              <a:t>aggregator</a:t>
            </a:r>
            <a:r>
              <a:rPr lang="zh-CN" altLang="en-US" dirty="0"/>
              <a:t>，其进行聚合来自</a:t>
            </a:r>
            <a:r>
              <a:rPr lang="en-US" altLang="zh-CN" dirty="0"/>
              <a:t>EVs</a:t>
            </a:r>
            <a:r>
              <a:rPr lang="zh-CN" altLang="en-US" dirty="0"/>
              <a:t>的信息并由控制中心进行整合分析，为后续进行</a:t>
            </a:r>
            <a:r>
              <a:rPr lang="en-US" altLang="zh-CN" dirty="0"/>
              <a:t>V2V Matching</a:t>
            </a:r>
            <a:r>
              <a:rPr lang="zh-CN" altLang="en-US" dirty="0"/>
              <a:t>。故此过程</a:t>
            </a:r>
            <a:r>
              <a:rPr lang="en-US" altLang="zh-CN" dirty="0"/>
              <a:t>EVs</a:t>
            </a:r>
            <a:r>
              <a:rPr lang="zh-CN" altLang="en-US" dirty="0"/>
              <a:t>位置隐私及数据信息可能暴露</a:t>
            </a:r>
            <a:endParaRPr lang="en-US" altLang="zh-CN" b="1" dirty="0"/>
          </a:p>
          <a:p>
            <a:pPr marL="742950" lvl="1" indent="-285750">
              <a:lnSpc>
                <a:spcPct val="125000"/>
              </a:lnSpc>
              <a:buFont typeface="Wingdings" panose="05000000000000000000" pitchFamily="2" charset="2"/>
              <a:buChar char="p"/>
            </a:pPr>
            <a:r>
              <a:rPr lang="en-US" altLang="zh-CN" sz="2000" b="1" dirty="0" err="1">
                <a:highlight>
                  <a:srgbClr val="FFFF00"/>
                </a:highlight>
              </a:rPr>
              <a:t>IoV</a:t>
            </a:r>
            <a:r>
              <a:rPr lang="zh-CN" altLang="en-US" sz="2000" b="1" dirty="0">
                <a:highlight>
                  <a:srgbClr val="FFFF00"/>
                </a:highlight>
              </a:rPr>
              <a:t>环境下</a:t>
            </a:r>
            <a:r>
              <a:rPr lang="en-US" altLang="zh-CN" sz="2000" b="1" dirty="0">
                <a:highlight>
                  <a:srgbClr val="FFFF00"/>
                </a:highlight>
              </a:rPr>
              <a:t>V2V</a:t>
            </a:r>
            <a:r>
              <a:rPr lang="zh-CN" altLang="en-US" sz="2000" b="1" dirty="0">
                <a:highlight>
                  <a:srgbClr val="FFFF00"/>
                </a:highlight>
              </a:rPr>
              <a:t>交易中隐私数据聚合方案 </a:t>
            </a:r>
            <a:r>
              <a:rPr lang="zh-CN" altLang="en-US" sz="2000" b="1" dirty="0"/>
              <a:t>（</a:t>
            </a:r>
            <a:r>
              <a:rPr lang="en-US" altLang="zh-CN" sz="2000" b="1" dirty="0"/>
              <a:t>TO DO 2</a:t>
            </a:r>
            <a:r>
              <a:rPr lang="zh-CN" altLang="en-US" sz="2000" b="1" dirty="0"/>
              <a:t>）  </a:t>
            </a:r>
            <a:endParaRPr lang="en-US" altLang="zh-CN" sz="2000" b="1" dirty="0"/>
          </a:p>
          <a:p>
            <a:pPr marL="285750" indent="-285750">
              <a:lnSpc>
                <a:spcPct val="125000"/>
              </a:lnSpc>
              <a:buFont typeface="Wingdings" panose="05000000000000000000" pitchFamily="2" charset="2"/>
              <a:buChar char="l"/>
            </a:pPr>
            <a:r>
              <a:rPr lang="zh-CN" altLang="en-US" dirty="0"/>
              <a:t>最后交易完后，需要进行卖方和买方交易支付，支付记录可能会引发敏感信息泄露的隐私问题，例如身份、位置、电动汽车的充电或放电量及信用卡信息等</a:t>
            </a:r>
            <a:r>
              <a:rPr lang="en-US" altLang="zh-CN" dirty="0"/>
              <a:t>[12]</a:t>
            </a:r>
            <a:r>
              <a:rPr lang="zh-CN" altLang="en-US" dirty="0"/>
              <a:t>。</a:t>
            </a:r>
            <a:r>
              <a:rPr lang="zh-CN" altLang="zh-CN" sz="1800" u="sng" dirty="0">
                <a:effectLst/>
                <a:latin typeface="Times New Roman" panose="02020603050405020304" pitchFamily="18" charset="0"/>
                <a:ea typeface="宋体" panose="02010600030101010101" pitchFamily="2" charset="-122"/>
                <a:cs typeface="Times New Roman" panose="02020603050405020304" pitchFamily="18" charset="0"/>
              </a:rPr>
              <a:t>如何保证</a:t>
            </a:r>
            <a:r>
              <a:rPr lang="en-US" altLang="zh-CN" sz="1800" u="sng" dirty="0">
                <a:effectLst/>
                <a:latin typeface="Times New Roman" panose="02020603050405020304" pitchFamily="18" charset="0"/>
                <a:ea typeface="宋体" panose="02010600030101010101" pitchFamily="2" charset="-122"/>
                <a:cs typeface="Times New Roman" panose="02020603050405020304" pitchFamily="18" charset="0"/>
              </a:rPr>
              <a:t>EVs</a:t>
            </a:r>
            <a:r>
              <a:rPr lang="zh-CN" altLang="zh-CN" sz="1800" u="sng" dirty="0">
                <a:effectLst/>
                <a:latin typeface="Times New Roman" panose="02020603050405020304" pitchFamily="18" charset="0"/>
                <a:ea typeface="宋体" panose="02010600030101010101" pitchFamily="2" charset="-122"/>
                <a:cs typeface="Times New Roman" panose="02020603050405020304" pitchFamily="18" charset="0"/>
              </a:rPr>
              <a:t>隐私情况下公平支付</a:t>
            </a:r>
            <a:r>
              <a:rPr lang="en-US" altLang="zh-CN" sz="1800" u="sng" dirty="0">
                <a:effectLst/>
                <a:latin typeface="Times New Roman" panose="02020603050405020304" pitchFamily="18" charset="0"/>
                <a:ea typeface="宋体" panose="02010600030101010101" pitchFamily="2" charset="-122"/>
                <a:cs typeface="Times New Roman" panose="02020603050405020304" pitchFamily="18" charset="0"/>
              </a:rPr>
              <a:t>?</a:t>
            </a:r>
          </a:p>
          <a:p>
            <a:pPr marL="742950" lvl="1" indent="-285750">
              <a:lnSpc>
                <a:spcPct val="125000"/>
              </a:lnSpc>
              <a:buFont typeface="Wingdings" panose="05000000000000000000" pitchFamily="2" charset="2"/>
              <a:buChar char="p"/>
            </a:pPr>
            <a:r>
              <a:rPr lang="en-US" altLang="zh-CN" sz="2000" b="1" dirty="0">
                <a:highlight>
                  <a:srgbClr val="FFFF00"/>
                </a:highlight>
              </a:rPr>
              <a:t>V2V</a:t>
            </a:r>
            <a:r>
              <a:rPr lang="zh-CN" altLang="en-US" sz="2000" b="1" dirty="0">
                <a:highlight>
                  <a:srgbClr val="FFFF00"/>
                </a:highlight>
              </a:rPr>
              <a:t>电力交易支付过程中安全且高效的隐私保护方案</a:t>
            </a:r>
            <a:r>
              <a:rPr lang="zh-CN" altLang="en-US" sz="2000" b="1" dirty="0"/>
              <a:t> （</a:t>
            </a:r>
            <a:r>
              <a:rPr lang="en-US" altLang="zh-CN" sz="2000" b="1" dirty="0"/>
              <a:t>TO DO 3</a:t>
            </a:r>
            <a:r>
              <a:rPr lang="zh-CN" altLang="en-US" sz="2000" b="1" dirty="0"/>
              <a:t>）</a:t>
            </a:r>
            <a:r>
              <a:rPr lang="en-US" altLang="zh-CN" sz="2000" b="1" dirty="0"/>
              <a:t>	</a:t>
            </a:r>
            <a:endParaRPr lang="zh-CN" altLang="en-US" sz="2000" b="1" dirty="0"/>
          </a:p>
        </p:txBody>
      </p:sp>
      <p:sp>
        <p:nvSpPr>
          <p:cNvPr id="12" name="文本框 9">
            <a:extLst>
              <a:ext uri="{FF2B5EF4-FFF2-40B4-BE49-F238E27FC236}">
                <a16:creationId xmlns:a16="http://schemas.microsoft.com/office/drawing/2014/main" id="{C20F5801-00B0-33F8-29B2-5418D2E58861}"/>
              </a:ext>
            </a:extLst>
          </p:cNvPr>
          <p:cNvSpPr txBox="1"/>
          <p:nvPr/>
        </p:nvSpPr>
        <p:spPr>
          <a:xfrm>
            <a:off x="120923" y="53968"/>
            <a:ext cx="1368152" cy="346249"/>
          </a:xfrm>
          <a:prstGeom prst="rect">
            <a:avLst/>
          </a:prstGeom>
          <a:noFill/>
        </p:spPr>
        <p:txBody>
          <a:bodyPr wrap="square" lIns="68580" tIns="34290" rIns="68580" bIns="34290" rtlCol="0">
            <a:spAutoFit/>
          </a:bodyPr>
          <a:lstStyle/>
          <a:p>
            <a:pPr marL="0" lvl="1"/>
            <a:r>
              <a:rPr lang="zh-CN" altLang="en-US" b="1" dirty="0">
                <a:solidFill>
                  <a:srgbClr val="414455"/>
                </a:solidFill>
                <a:latin typeface="微软雅黑" pitchFamily="34" charset="-122"/>
                <a:ea typeface="微软雅黑" pitchFamily="34" charset="-122"/>
              </a:rPr>
              <a:t>存在问题</a:t>
            </a:r>
          </a:p>
        </p:txBody>
      </p:sp>
    </p:spTree>
    <p:extLst>
      <p:ext uri="{BB962C8B-B14F-4D97-AF65-F5344CB8AC3E}">
        <p14:creationId xmlns:p14="http://schemas.microsoft.com/office/powerpoint/2010/main" val="31879344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C5324-E580-454E-E042-07351D398C4E}"/>
            </a:ext>
          </a:extLst>
        </p:cNvPr>
        <p:cNvGrpSpPr/>
        <p:nvPr/>
      </p:nvGrpSpPr>
      <p:grpSpPr>
        <a:xfrm>
          <a:off x="0" y="0"/>
          <a:ext cx="0" cy="0"/>
          <a:chOff x="0" y="0"/>
          <a:chExt cx="0" cy="0"/>
        </a:xfrm>
      </p:grpSpPr>
      <p:sp>
        <p:nvSpPr>
          <p:cNvPr id="4" name="文本框 3">
            <a:extLst>
              <a:ext uri="{FF2B5EF4-FFF2-40B4-BE49-F238E27FC236}">
                <a16:creationId xmlns:a16="http://schemas.microsoft.com/office/drawing/2014/main" id="{D1D1E346-943D-F80E-1054-78BABB971715}"/>
              </a:ext>
            </a:extLst>
          </p:cNvPr>
          <p:cNvSpPr txBox="1"/>
          <p:nvPr/>
        </p:nvSpPr>
        <p:spPr>
          <a:xfrm>
            <a:off x="-24067" y="6275147"/>
            <a:ext cx="12146259" cy="523220"/>
          </a:xfrm>
          <a:prstGeom prst="rect">
            <a:avLst/>
          </a:prstGeom>
          <a:noFill/>
        </p:spPr>
        <p:txBody>
          <a:bodyPr wrap="square" rtlCol="0">
            <a:spAutoFit/>
          </a:bodyPr>
          <a:lstStyle/>
          <a:p>
            <a:r>
              <a:rPr lang="en-US" altLang="zh-CN" sz="1400" dirty="0">
                <a:latin typeface="Times New Roman" panose="02020603050405020304" pitchFamily="18" charset="0"/>
                <a:cs typeface="Times New Roman" panose="02020603050405020304" pitchFamily="18" charset="0"/>
              </a:rPr>
              <a:t>[13] “</a:t>
            </a:r>
            <a:r>
              <a:rPr lang="zh-CN" altLang="en-US" sz="1400" dirty="0">
                <a:latin typeface="Times New Roman" panose="02020603050405020304" pitchFamily="18" charset="0"/>
                <a:cs typeface="Times New Roman" panose="02020603050405020304" pitchFamily="18" charset="0"/>
              </a:rPr>
              <a:t>李孝安，楼嫣岚，陈舟凯，等</a:t>
            </a:r>
            <a:r>
              <a:rPr lang="en-US" altLang="zh-CN" sz="1400" dirty="0">
                <a:latin typeface="Times New Roman" panose="02020603050405020304" pitchFamily="18" charset="0"/>
                <a:cs typeface="Times New Roman" panose="02020603050405020304" pitchFamily="18" charset="0"/>
              </a:rPr>
              <a:t>.</a:t>
            </a:r>
            <a:r>
              <a:rPr lang="zh-CN" altLang="en-US" sz="1400" dirty="0">
                <a:latin typeface="Times New Roman" panose="02020603050405020304" pitchFamily="18" charset="0"/>
                <a:cs typeface="Times New Roman" panose="02020603050405020304" pitchFamily="18" charset="0"/>
              </a:rPr>
              <a:t>电动汽车快速增长下临平充电设施布点规划</a:t>
            </a:r>
            <a:r>
              <a:rPr lang="en-US" altLang="zh-CN" sz="1400" dirty="0">
                <a:latin typeface="Times New Roman" panose="02020603050405020304" pitchFamily="18" charset="0"/>
                <a:cs typeface="Times New Roman" panose="02020603050405020304" pitchFamily="18" charset="0"/>
              </a:rPr>
              <a:t>[C]//</a:t>
            </a:r>
            <a:r>
              <a:rPr lang="zh-CN" altLang="en-US" sz="1400" dirty="0">
                <a:latin typeface="Times New Roman" panose="02020603050405020304" pitchFamily="18" charset="0"/>
                <a:cs typeface="Times New Roman" panose="02020603050405020304" pitchFamily="18" charset="0"/>
              </a:rPr>
              <a:t>人民城市，规划赋能：</a:t>
            </a:r>
            <a:r>
              <a:rPr lang="en-US" altLang="zh-CN" sz="1400" dirty="0">
                <a:latin typeface="Times New Roman" panose="02020603050405020304" pitchFamily="18" charset="0"/>
                <a:cs typeface="Times New Roman" panose="02020603050405020304" pitchFamily="18" charset="0"/>
              </a:rPr>
              <a:t>2023</a:t>
            </a:r>
            <a:r>
              <a:rPr lang="zh-CN" altLang="en-US" sz="1400" dirty="0">
                <a:latin typeface="Times New Roman" panose="02020603050405020304" pitchFamily="18" charset="0"/>
                <a:cs typeface="Times New Roman" panose="02020603050405020304" pitchFamily="18" charset="0"/>
              </a:rPr>
              <a:t>中国城市规划年会论文集（</a:t>
            </a:r>
            <a:r>
              <a:rPr lang="en-US" altLang="zh-CN" sz="1400" dirty="0">
                <a:latin typeface="Times New Roman" panose="02020603050405020304" pitchFamily="18" charset="0"/>
                <a:cs typeface="Times New Roman" panose="02020603050405020304" pitchFamily="18" charset="0"/>
              </a:rPr>
              <a:t>03</a:t>
            </a:r>
            <a:r>
              <a:rPr lang="zh-CN" altLang="en-US" sz="1400" dirty="0">
                <a:latin typeface="Times New Roman" panose="02020603050405020304" pitchFamily="18" charset="0"/>
                <a:cs typeface="Times New Roman" panose="02020603050405020304" pitchFamily="18" charset="0"/>
              </a:rPr>
              <a:t>城市工程规划）</a:t>
            </a:r>
            <a:r>
              <a:rPr lang="en-US" altLang="zh-CN" sz="1400" dirty="0">
                <a:latin typeface="Times New Roman" panose="02020603050405020304" pitchFamily="18" charset="0"/>
                <a:cs typeface="Times New Roman" panose="02020603050405020304" pitchFamily="18" charset="0"/>
              </a:rPr>
              <a:t>.</a:t>
            </a:r>
            <a:r>
              <a:rPr lang="zh-CN" altLang="en-US" sz="1400" dirty="0">
                <a:latin typeface="Times New Roman" panose="02020603050405020304" pitchFamily="18" charset="0"/>
                <a:cs typeface="Times New Roman" panose="02020603050405020304" pitchFamily="18" charset="0"/>
              </a:rPr>
              <a:t>北京：中国城市规划学会，</a:t>
            </a:r>
            <a:r>
              <a:rPr lang="en-US" altLang="zh-CN" sz="1400" dirty="0">
                <a:latin typeface="Times New Roman" panose="02020603050405020304" pitchFamily="18" charset="0"/>
                <a:cs typeface="Times New Roman" panose="02020603050405020304" pitchFamily="18" charset="0"/>
              </a:rPr>
              <a:t>2023:72-79.”</a:t>
            </a:r>
          </a:p>
        </p:txBody>
      </p:sp>
      <p:cxnSp>
        <p:nvCxnSpPr>
          <p:cNvPr id="11" name="直接连接符 10">
            <a:extLst>
              <a:ext uri="{FF2B5EF4-FFF2-40B4-BE49-F238E27FC236}">
                <a16:creationId xmlns:a16="http://schemas.microsoft.com/office/drawing/2014/main" id="{B94441C3-9029-0920-44A6-B29CC93A19AF}"/>
              </a:ext>
            </a:extLst>
          </p:cNvPr>
          <p:cNvCxnSpPr>
            <a:cxnSpLocks/>
          </p:cNvCxnSpPr>
          <p:nvPr/>
        </p:nvCxnSpPr>
        <p:spPr>
          <a:xfrm flipV="1">
            <a:off x="13921" y="400217"/>
            <a:ext cx="12146259" cy="4502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sp>
        <p:nvSpPr>
          <p:cNvPr id="12" name="文本框 9">
            <a:extLst>
              <a:ext uri="{FF2B5EF4-FFF2-40B4-BE49-F238E27FC236}">
                <a16:creationId xmlns:a16="http://schemas.microsoft.com/office/drawing/2014/main" id="{81938583-5072-909C-2AEF-F88CB5250EC5}"/>
              </a:ext>
            </a:extLst>
          </p:cNvPr>
          <p:cNvSpPr txBox="1"/>
          <p:nvPr/>
        </p:nvSpPr>
        <p:spPr>
          <a:xfrm>
            <a:off x="120923" y="53968"/>
            <a:ext cx="1368152" cy="346249"/>
          </a:xfrm>
          <a:prstGeom prst="rect">
            <a:avLst/>
          </a:prstGeom>
          <a:noFill/>
        </p:spPr>
        <p:txBody>
          <a:bodyPr wrap="square" lIns="68580" tIns="34290" rIns="68580" bIns="34290" rtlCol="0">
            <a:spAutoFit/>
          </a:bodyPr>
          <a:lstStyle/>
          <a:p>
            <a:pPr marL="0" lvl="1"/>
            <a:r>
              <a:rPr lang="zh-CN" altLang="en-US" b="1" dirty="0">
                <a:solidFill>
                  <a:srgbClr val="414455"/>
                </a:solidFill>
                <a:latin typeface="微软雅黑" pitchFamily="34" charset="-122"/>
                <a:ea typeface="微软雅黑" pitchFamily="34" charset="-122"/>
              </a:rPr>
              <a:t>研究意义</a:t>
            </a:r>
          </a:p>
        </p:txBody>
      </p:sp>
      <p:sp>
        <p:nvSpPr>
          <p:cNvPr id="14" name="文本框 13">
            <a:extLst>
              <a:ext uri="{FF2B5EF4-FFF2-40B4-BE49-F238E27FC236}">
                <a16:creationId xmlns:a16="http://schemas.microsoft.com/office/drawing/2014/main" id="{18FDB87B-8F1B-DF15-A237-1B7E1AFAF5F8}"/>
              </a:ext>
            </a:extLst>
          </p:cNvPr>
          <p:cNvSpPr txBox="1"/>
          <p:nvPr/>
        </p:nvSpPr>
        <p:spPr>
          <a:xfrm>
            <a:off x="221974" y="1171412"/>
            <a:ext cx="11751225" cy="4287520"/>
          </a:xfrm>
          <a:prstGeom prst="rect">
            <a:avLst/>
          </a:prstGeom>
          <a:noFill/>
        </p:spPr>
        <p:txBody>
          <a:bodyPr wrap="square">
            <a:spAutoFit/>
          </a:bodyPr>
          <a:lstStyle/>
          <a:p>
            <a:pPr>
              <a:lnSpc>
                <a:spcPct val="125000"/>
              </a:lnSpc>
            </a:pPr>
            <a:r>
              <a:rPr lang="zh-CN" altLang="en-US" sz="2200" dirty="0"/>
              <a:t>综上所述，随着</a:t>
            </a:r>
            <a:r>
              <a:rPr lang="en-US" altLang="zh-CN" sz="2200" dirty="0"/>
              <a:t>EVs</a:t>
            </a:r>
            <a:r>
              <a:rPr lang="zh-CN" altLang="en-US" sz="2200" dirty="0"/>
              <a:t>的增加，发展电动汽车已成为全世界趋势</a:t>
            </a:r>
            <a:r>
              <a:rPr lang="en-US" altLang="zh-CN" sz="2200" dirty="0"/>
              <a:t>[13]</a:t>
            </a:r>
          </a:p>
          <a:p>
            <a:pPr>
              <a:lnSpc>
                <a:spcPct val="125000"/>
              </a:lnSpc>
            </a:pPr>
            <a:endParaRPr lang="en-US" altLang="zh-CN" sz="2200" dirty="0"/>
          </a:p>
          <a:p>
            <a:pPr marL="285750" indent="-285750">
              <a:lnSpc>
                <a:spcPct val="125000"/>
              </a:lnSpc>
              <a:buFont typeface="Wingdings" panose="05000000000000000000" pitchFamily="2" charset="2"/>
              <a:buChar char="Ø"/>
            </a:pPr>
            <a:r>
              <a:rPr lang="en-US" altLang="zh-CN" sz="2200" b="1" dirty="0"/>
              <a:t>1. </a:t>
            </a:r>
            <a:r>
              <a:rPr lang="zh-CN" altLang="en-US" sz="2200" b="1" dirty="0"/>
              <a:t>研究</a:t>
            </a:r>
            <a:r>
              <a:rPr lang="en-US" altLang="zh-CN" sz="2200" b="1" dirty="0" err="1"/>
              <a:t>IoV</a:t>
            </a:r>
            <a:r>
              <a:rPr lang="zh-CN" altLang="en-US" sz="2200" b="1" dirty="0"/>
              <a:t>环境下的隐私保护问题，对于提高</a:t>
            </a:r>
            <a:r>
              <a:rPr lang="en-US" altLang="zh-CN" sz="2200" b="1" dirty="0"/>
              <a:t>V2V</a:t>
            </a:r>
            <a:r>
              <a:rPr lang="zh-CN" altLang="en-US" sz="2200" b="1" dirty="0"/>
              <a:t>电力交易的安全性具有重要意义</a:t>
            </a:r>
            <a:endParaRPr lang="en-US" altLang="zh-CN" sz="2200" dirty="0"/>
          </a:p>
          <a:p>
            <a:pPr marL="285750" indent="-285750">
              <a:lnSpc>
                <a:spcPct val="125000"/>
              </a:lnSpc>
              <a:buFont typeface="Wingdings" panose="05000000000000000000" pitchFamily="2" charset="2"/>
              <a:buChar char="Ø"/>
            </a:pPr>
            <a:endParaRPr lang="en-US" altLang="zh-CN" sz="2200" dirty="0"/>
          </a:p>
          <a:p>
            <a:pPr marL="285750" indent="-285750">
              <a:lnSpc>
                <a:spcPct val="125000"/>
              </a:lnSpc>
              <a:buFont typeface="Wingdings" panose="05000000000000000000" pitchFamily="2" charset="2"/>
              <a:buChar char="Ø"/>
            </a:pPr>
            <a:r>
              <a:rPr lang="en-US" altLang="zh-CN" sz="2200" b="1" dirty="0"/>
              <a:t>2. </a:t>
            </a:r>
            <a:r>
              <a:rPr lang="zh-CN" altLang="en-US" sz="2200" b="1" dirty="0"/>
              <a:t>这一研究有助于防范各种网络攻击</a:t>
            </a:r>
            <a:endParaRPr lang="en-US" altLang="zh-CN" sz="2200" b="1" dirty="0"/>
          </a:p>
          <a:p>
            <a:pPr marL="742950" lvl="1" indent="-285750">
              <a:lnSpc>
                <a:spcPct val="125000"/>
              </a:lnSpc>
              <a:buFont typeface="Arial" panose="020B0604020202020204" pitchFamily="34" charset="0"/>
              <a:buChar char="•"/>
            </a:pPr>
            <a:r>
              <a:rPr lang="en-US" altLang="zh-CN" sz="2200" dirty="0"/>
              <a:t>E.g. </a:t>
            </a:r>
            <a:r>
              <a:rPr lang="zh-CN" altLang="en-US" sz="2200" dirty="0"/>
              <a:t>中间人攻击、女巫攻击、拒绝服务攻击（</a:t>
            </a:r>
            <a:r>
              <a:rPr lang="en-US" altLang="zh-CN" sz="2200" dirty="0"/>
              <a:t>DoS</a:t>
            </a:r>
            <a:r>
              <a:rPr lang="zh-CN" altLang="en-US" sz="2200" dirty="0"/>
              <a:t>）、数据篡改以及重放攻击等</a:t>
            </a:r>
            <a:endParaRPr lang="en-US" altLang="zh-CN" sz="2200" dirty="0"/>
          </a:p>
          <a:p>
            <a:pPr marL="742950" lvl="1" indent="-285750">
              <a:lnSpc>
                <a:spcPct val="125000"/>
              </a:lnSpc>
              <a:buFont typeface="Arial" panose="020B0604020202020204" pitchFamily="34" charset="0"/>
              <a:buChar char="•"/>
            </a:pPr>
            <a:r>
              <a:rPr lang="zh-CN" altLang="en-US" sz="2200" dirty="0"/>
              <a:t>提升用户对</a:t>
            </a:r>
            <a:r>
              <a:rPr lang="en-US" altLang="zh-CN" sz="2200" dirty="0" err="1"/>
              <a:t>IoV</a:t>
            </a:r>
            <a:r>
              <a:rPr lang="zh-CN" altLang="en-US" sz="2200" dirty="0"/>
              <a:t>环境的信任度，推动</a:t>
            </a:r>
            <a:r>
              <a:rPr lang="en-US" altLang="zh-CN" sz="2200" dirty="0"/>
              <a:t>V2V</a:t>
            </a:r>
            <a:r>
              <a:rPr lang="zh-CN" altLang="en-US" sz="2200" dirty="0"/>
              <a:t>电力交易在智能交通系统中的广泛应用</a:t>
            </a:r>
            <a:endParaRPr lang="en-US" altLang="zh-CN" sz="2200" dirty="0"/>
          </a:p>
          <a:p>
            <a:pPr marL="285750" indent="-285750">
              <a:lnSpc>
                <a:spcPct val="125000"/>
              </a:lnSpc>
              <a:buFont typeface="Wingdings" panose="05000000000000000000" pitchFamily="2" charset="2"/>
              <a:buChar char="Ø"/>
            </a:pPr>
            <a:endParaRPr lang="en-US" altLang="zh-CN" sz="2200" dirty="0"/>
          </a:p>
          <a:p>
            <a:pPr marL="285750" indent="-285750">
              <a:lnSpc>
                <a:spcPct val="125000"/>
              </a:lnSpc>
              <a:buFont typeface="Wingdings" panose="05000000000000000000" pitchFamily="2" charset="2"/>
              <a:buChar char="Ø"/>
            </a:pPr>
            <a:r>
              <a:rPr lang="en-US" altLang="zh-CN" sz="2200" b="1" dirty="0"/>
              <a:t>3. </a:t>
            </a:r>
            <a:r>
              <a:rPr lang="zh-CN" altLang="en-US" sz="2200" dirty="0"/>
              <a:t>同时，通过研究</a:t>
            </a:r>
            <a:r>
              <a:rPr lang="zh-CN" altLang="en-US" sz="2200" b="1" u="sng" dirty="0"/>
              <a:t>身份认证、数据安全通信、隐私数据聚合以及安全交易的支付</a:t>
            </a:r>
            <a:r>
              <a:rPr lang="zh-CN" altLang="en-US" sz="2200" dirty="0"/>
              <a:t>等方案，也有重要的启发价值，为</a:t>
            </a:r>
            <a:r>
              <a:rPr lang="zh-CN" altLang="en-US" sz="2200" b="1" dirty="0"/>
              <a:t>构建安全的智慧交通系统</a:t>
            </a:r>
            <a:r>
              <a:rPr lang="zh-CN" altLang="en-US" sz="2200" dirty="0"/>
              <a:t>提供了技术支撑</a:t>
            </a:r>
          </a:p>
        </p:txBody>
      </p:sp>
    </p:spTree>
    <p:extLst>
      <p:ext uri="{BB962C8B-B14F-4D97-AF65-F5344CB8AC3E}">
        <p14:creationId xmlns:p14="http://schemas.microsoft.com/office/powerpoint/2010/main" val="31117950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B05DC-7BBD-A99E-1470-ACB1B423AAD2}"/>
            </a:ext>
          </a:extLst>
        </p:cNvPr>
        <p:cNvGrpSpPr/>
        <p:nvPr/>
      </p:nvGrpSpPr>
      <p:grpSpPr>
        <a:xfrm>
          <a:off x="0" y="0"/>
          <a:ext cx="0" cy="0"/>
          <a:chOff x="0" y="0"/>
          <a:chExt cx="0" cy="0"/>
        </a:xfrm>
      </p:grpSpPr>
      <p:sp>
        <p:nvSpPr>
          <p:cNvPr id="63" name="矩形 62">
            <a:extLst>
              <a:ext uri="{FF2B5EF4-FFF2-40B4-BE49-F238E27FC236}">
                <a16:creationId xmlns:a16="http://schemas.microsoft.com/office/drawing/2014/main" id="{8768CFC5-97CB-915F-7FB8-38CABD8249A6}"/>
              </a:ext>
            </a:extLst>
          </p:cNvPr>
          <p:cNvSpPr/>
          <p:nvPr/>
        </p:nvSpPr>
        <p:spPr>
          <a:xfrm>
            <a:off x="0" y="2637077"/>
            <a:ext cx="3720434" cy="1620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9" name="组合 158">
            <a:extLst>
              <a:ext uri="{FF2B5EF4-FFF2-40B4-BE49-F238E27FC236}">
                <a16:creationId xmlns:a16="http://schemas.microsoft.com/office/drawing/2014/main" id="{4DCB3905-739D-2484-0312-3CBE1E91CD48}"/>
              </a:ext>
            </a:extLst>
          </p:cNvPr>
          <p:cNvGrpSpPr/>
          <p:nvPr/>
        </p:nvGrpSpPr>
        <p:grpSpPr>
          <a:xfrm>
            <a:off x="2753554" y="2651020"/>
            <a:ext cx="1846387" cy="1664728"/>
            <a:chOff x="3720691" y="2824413"/>
            <a:chExt cx="1341120" cy="1209172"/>
          </a:xfrm>
        </p:grpSpPr>
        <p:sp>
          <p:nvSpPr>
            <p:cNvPr id="160" name="Freeform 5">
              <a:extLst>
                <a:ext uri="{FF2B5EF4-FFF2-40B4-BE49-F238E27FC236}">
                  <a16:creationId xmlns:a16="http://schemas.microsoft.com/office/drawing/2014/main" id="{B21DB090-3125-26EA-7357-63936044DD5D}"/>
                </a:ext>
              </a:extLst>
            </p:cNvPr>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headEnd/>
              <a:tailEnd/>
            </a:ln>
            <a:effectLst>
              <a:outerShdw blurRad="190500" dist="1143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5">
              <a:extLst>
                <a:ext uri="{FF2B5EF4-FFF2-40B4-BE49-F238E27FC236}">
                  <a16:creationId xmlns:a16="http://schemas.microsoft.com/office/drawing/2014/main" id="{1B59E888-D5FB-AE0D-8D22-E71B5D1EDF66}"/>
                </a:ext>
              </a:extLst>
            </p:cNvPr>
            <p:cNvSpPr>
              <a:spLocks/>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p>
          </p:txBody>
        </p:sp>
      </p:grpSp>
      <p:sp>
        <p:nvSpPr>
          <p:cNvPr id="162" name="Freeform 5">
            <a:extLst>
              <a:ext uri="{FF2B5EF4-FFF2-40B4-BE49-F238E27FC236}">
                <a16:creationId xmlns:a16="http://schemas.microsoft.com/office/drawing/2014/main" id="{25FAA122-D91B-29E1-9A78-7730B3EFF03D}"/>
              </a:ext>
            </a:extLst>
          </p:cNvPr>
          <p:cNvSpPr>
            <a:spLocks/>
          </p:cNvSpPr>
          <p:nvPr/>
        </p:nvSpPr>
        <p:spPr bwMode="auto">
          <a:xfrm rot="1855731">
            <a:off x="2879988" y="2765015"/>
            <a:ext cx="1593518" cy="143673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414455"/>
            </a:solidFill>
            <a:prstDash val="sysDash"/>
            <a:miter lim="800000"/>
            <a:headEnd/>
            <a:tailEnd/>
          </a:ln>
          <a:effectLst/>
        </p:spPr>
        <p:txBody>
          <a:bodyPr vert="horz" wrap="square" lIns="91440" tIns="45720" rIns="91440" bIns="45720" numCol="1" anchor="t" anchorCtr="0" compatLnSpc="1">
            <a:prstTxWarp prst="textNoShape">
              <a:avLst/>
            </a:prstTxWarp>
          </a:bodyPr>
          <a:lstStyle/>
          <a:p>
            <a:endParaRPr lang="zh-CN" altLang="en-US"/>
          </a:p>
        </p:txBody>
      </p:sp>
      <p:grpSp>
        <p:nvGrpSpPr>
          <p:cNvPr id="169" name="组合 168">
            <a:extLst>
              <a:ext uri="{FF2B5EF4-FFF2-40B4-BE49-F238E27FC236}">
                <a16:creationId xmlns:a16="http://schemas.microsoft.com/office/drawing/2014/main" id="{81E2BE0E-E3CE-FA34-EF3D-A87F5D0FF712}"/>
              </a:ext>
            </a:extLst>
          </p:cNvPr>
          <p:cNvGrpSpPr/>
          <p:nvPr/>
        </p:nvGrpSpPr>
        <p:grpSpPr>
          <a:xfrm>
            <a:off x="4468898" y="2771587"/>
            <a:ext cx="278384" cy="184511"/>
            <a:chOff x="9482595" y="2565731"/>
            <a:chExt cx="278384" cy="184511"/>
          </a:xfrm>
        </p:grpSpPr>
        <p:sp>
          <p:nvSpPr>
            <p:cNvPr id="170" name="椭圆 169">
              <a:extLst>
                <a:ext uri="{FF2B5EF4-FFF2-40B4-BE49-F238E27FC236}">
                  <a16:creationId xmlns:a16="http://schemas.microsoft.com/office/drawing/2014/main" id="{742CBFD3-A672-1E2F-6FE2-B33A71A74ED4}"/>
                </a:ext>
              </a:extLst>
            </p:cNvPr>
            <p:cNvSpPr/>
            <p:nvPr/>
          </p:nvSpPr>
          <p:spPr>
            <a:xfrm>
              <a:off x="9482595" y="2565731"/>
              <a:ext cx="71376" cy="713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椭圆 170">
              <a:extLst>
                <a:ext uri="{FF2B5EF4-FFF2-40B4-BE49-F238E27FC236}">
                  <a16:creationId xmlns:a16="http://schemas.microsoft.com/office/drawing/2014/main" id="{0EB2F40A-CE52-97A9-F0E2-17DC64E0852A}"/>
                </a:ext>
              </a:extLst>
            </p:cNvPr>
            <p:cNvSpPr/>
            <p:nvPr/>
          </p:nvSpPr>
          <p:spPr>
            <a:xfrm>
              <a:off x="9625979" y="2615242"/>
              <a:ext cx="135000" cy="135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圆角矩形 15">
            <a:extLst>
              <a:ext uri="{FF2B5EF4-FFF2-40B4-BE49-F238E27FC236}">
                <a16:creationId xmlns:a16="http://schemas.microsoft.com/office/drawing/2014/main" id="{9EADA854-3F73-E7C1-B5E8-00D673F8DE21}"/>
              </a:ext>
            </a:extLst>
          </p:cNvPr>
          <p:cNvSpPr/>
          <p:nvPr/>
        </p:nvSpPr>
        <p:spPr>
          <a:xfrm>
            <a:off x="5449515" y="2600316"/>
            <a:ext cx="6552728" cy="1620772"/>
          </a:xfrm>
          <a:prstGeom prst="roundRect">
            <a:avLst/>
          </a:prstGeom>
          <a:solidFill>
            <a:srgbClr val="414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17" name="矩形 16">
            <a:extLst>
              <a:ext uri="{FF2B5EF4-FFF2-40B4-BE49-F238E27FC236}">
                <a16:creationId xmlns:a16="http://schemas.microsoft.com/office/drawing/2014/main" id="{C550E194-D807-7FF2-BB12-65F95B069171}"/>
              </a:ext>
            </a:extLst>
          </p:cNvPr>
          <p:cNvSpPr/>
          <p:nvPr/>
        </p:nvSpPr>
        <p:spPr>
          <a:xfrm>
            <a:off x="6673651" y="2600316"/>
            <a:ext cx="5544616" cy="1620772"/>
          </a:xfrm>
          <a:prstGeom prst="rect">
            <a:avLst/>
          </a:prstGeom>
          <a:solidFill>
            <a:srgbClr val="5B5E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a:extLst>
              <a:ext uri="{FF2B5EF4-FFF2-40B4-BE49-F238E27FC236}">
                <a16:creationId xmlns:a16="http://schemas.microsoft.com/office/drawing/2014/main" id="{A9F33AFE-9887-EEE6-0F1D-BBCFE2876D51}"/>
              </a:ext>
            </a:extLst>
          </p:cNvPr>
          <p:cNvSpPr txBox="1"/>
          <p:nvPr/>
        </p:nvSpPr>
        <p:spPr>
          <a:xfrm flipH="1">
            <a:off x="5881563" y="2788464"/>
            <a:ext cx="360040" cy="1107996"/>
          </a:xfrm>
          <a:prstGeom prst="rect">
            <a:avLst/>
          </a:prstGeom>
          <a:noFill/>
        </p:spPr>
        <p:txBody>
          <a:bodyPr wrap="square" rtlCol="0">
            <a:spAutoFit/>
          </a:bodyPr>
          <a:lstStyle/>
          <a:p>
            <a:pPr algn="ctr"/>
            <a:r>
              <a:rPr lang="en-US" sz="6600" b="1" dirty="0">
                <a:solidFill>
                  <a:schemeClr val="bg1"/>
                </a:solidFill>
                <a:latin typeface="方正兰亭黑简体" panose="02000000000000000000" pitchFamily="2" charset="-122"/>
                <a:ea typeface="方正兰亭黑简体" panose="02000000000000000000" pitchFamily="2" charset="-122"/>
              </a:rPr>
              <a:t>2</a:t>
            </a:r>
            <a:endParaRPr lang="id-ID" sz="6600" b="1" dirty="0">
              <a:solidFill>
                <a:schemeClr val="bg1"/>
              </a:solidFill>
              <a:latin typeface="方正兰亭黑简体" panose="02000000000000000000" pitchFamily="2" charset="-122"/>
              <a:ea typeface="方正兰亭黑简体" panose="02000000000000000000" pitchFamily="2" charset="-122"/>
            </a:endParaRPr>
          </a:p>
        </p:txBody>
      </p:sp>
      <p:sp>
        <p:nvSpPr>
          <p:cNvPr id="19" name="文本框 9">
            <a:extLst>
              <a:ext uri="{FF2B5EF4-FFF2-40B4-BE49-F238E27FC236}">
                <a16:creationId xmlns:a16="http://schemas.microsoft.com/office/drawing/2014/main" id="{C50AB9D8-5ECF-721A-EE8C-60C4BE055847}"/>
              </a:ext>
            </a:extLst>
          </p:cNvPr>
          <p:cNvSpPr txBox="1"/>
          <p:nvPr/>
        </p:nvSpPr>
        <p:spPr>
          <a:xfrm>
            <a:off x="6924519" y="3092393"/>
            <a:ext cx="3853588" cy="500137"/>
          </a:xfrm>
          <a:prstGeom prst="rect">
            <a:avLst/>
          </a:prstGeom>
          <a:noFill/>
        </p:spPr>
        <p:txBody>
          <a:bodyPr wrap="square" lIns="68580" tIns="34290" rIns="68580" bIns="34290" rtlCol="0">
            <a:spAutoFit/>
          </a:bodyPr>
          <a:lstStyle/>
          <a:p>
            <a:pPr marL="0" lvl="1"/>
            <a:r>
              <a:rPr lang="zh-CN" altLang="en-US" sz="2800" b="1" dirty="0">
                <a:solidFill>
                  <a:schemeClr val="bg1"/>
                </a:solidFill>
                <a:latin typeface="微软雅黑" pitchFamily="34" charset="-122"/>
                <a:ea typeface="微软雅黑" pitchFamily="34" charset="-122"/>
              </a:rPr>
              <a:t>相关研究及文献综述</a:t>
            </a:r>
          </a:p>
        </p:txBody>
      </p:sp>
      <p:sp>
        <p:nvSpPr>
          <p:cNvPr id="55" name="Freeform 261">
            <a:extLst>
              <a:ext uri="{FF2B5EF4-FFF2-40B4-BE49-F238E27FC236}">
                <a16:creationId xmlns:a16="http://schemas.microsoft.com/office/drawing/2014/main" id="{41C90F40-00C3-7289-82B4-B598A0966523}"/>
              </a:ext>
            </a:extLst>
          </p:cNvPr>
          <p:cNvSpPr>
            <a:spLocks/>
          </p:cNvSpPr>
          <p:nvPr/>
        </p:nvSpPr>
        <p:spPr bwMode="auto">
          <a:xfrm>
            <a:off x="3303163" y="3172461"/>
            <a:ext cx="679387" cy="679387"/>
          </a:xfrm>
          <a:custGeom>
            <a:avLst/>
            <a:gdLst>
              <a:gd name="T0" fmla="*/ 84 w 86"/>
              <a:gd name="T1" fmla="*/ 13 h 86"/>
              <a:gd name="T2" fmla="*/ 74 w 86"/>
              <a:gd name="T3" fmla="*/ 1 h 86"/>
              <a:gd name="T4" fmla="*/ 72 w 86"/>
              <a:gd name="T5" fmla="*/ 1 h 86"/>
              <a:gd name="T6" fmla="*/ 71 w 86"/>
              <a:gd name="T7" fmla="*/ 1 h 86"/>
              <a:gd name="T8" fmla="*/ 69 w 86"/>
              <a:gd name="T9" fmla="*/ 4 h 86"/>
              <a:gd name="T10" fmla="*/ 69 w 86"/>
              <a:gd name="T11" fmla="*/ 10 h 86"/>
              <a:gd name="T12" fmla="*/ 59 w 86"/>
              <a:gd name="T13" fmla="*/ 10 h 86"/>
              <a:gd name="T14" fmla="*/ 59 w 86"/>
              <a:gd name="T15" fmla="*/ 1 h 86"/>
              <a:gd name="T16" fmla="*/ 58 w 86"/>
              <a:gd name="T17" fmla="*/ 0 h 86"/>
              <a:gd name="T18" fmla="*/ 46 w 86"/>
              <a:gd name="T19" fmla="*/ 0 h 86"/>
              <a:gd name="T20" fmla="*/ 45 w 86"/>
              <a:gd name="T21" fmla="*/ 1 h 86"/>
              <a:gd name="T22" fmla="*/ 45 w 86"/>
              <a:gd name="T23" fmla="*/ 10 h 86"/>
              <a:gd name="T24" fmla="*/ 44 w 86"/>
              <a:gd name="T25" fmla="*/ 13 h 86"/>
              <a:gd name="T26" fmla="*/ 44 w 86"/>
              <a:gd name="T27" fmla="*/ 21 h 86"/>
              <a:gd name="T28" fmla="*/ 45 w 86"/>
              <a:gd name="T29" fmla="*/ 24 h 86"/>
              <a:gd name="T30" fmla="*/ 45 w 86"/>
              <a:gd name="T31" fmla="*/ 27 h 86"/>
              <a:gd name="T32" fmla="*/ 37 w 86"/>
              <a:gd name="T33" fmla="*/ 27 h 86"/>
              <a:gd name="T34" fmla="*/ 37 w 86"/>
              <a:gd name="T35" fmla="*/ 21 h 86"/>
              <a:gd name="T36" fmla="*/ 34 w 86"/>
              <a:gd name="T37" fmla="*/ 18 h 86"/>
              <a:gd name="T38" fmla="*/ 32 w 86"/>
              <a:gd name="T39" fmla="*/ 18 h 86"/>
              <a:gd name="T40" fmla="*/ 29 w 86"/>
              <a:gd name="T41" fmla="*/ 18 h 86"/>
              <a:gd name="T42" fmla="*/ 3 w 86"/>
              <a:gd name="T43" fmla="*/ 30 h 86"/>
              <a:gd name="T44" fmla="*/ 0 w 86"/>
              <a:gd name="T45" fmla="*/ 34 h 86"/>
              <a:gd name="T46" fmla="*/ 3 w 86"/>
              <a:gd name="T47" fmla="*/ 38 h 86"/>
              <a:gd name="T48" fmla="*/ 29 w 86"/>
              <a:gd name="T49" fmla="*/ 50 h 86"/>
              <a:gd name="T50" fmla="*/ 31 w 86"/>
              <a:gd name="T51" fmla="*/ 51 h 86"/>
              <a:gd name="T52" fmla="*/ 34 w 86"/>
              <a:gd name="T53" fmla="*/ 50 h 86"/>
              <a:gd name="T54" fmla="*/ 37 w 86"/>
              <a:gd name="T55" fmla="*/ 47 h 86"/>
              <a:gd name="T56" fmla="*/ 37 w 86"/>
              <a:gd name="T57" fmla="*/ 42 h 86"/>
              <a:gd name="T58" fmla="*/ 45 w 86"/>
              <a:gd name="T59" fmla="*/ 42 h 86"/>
              <a:gd name="T60" fmla="*/ 45 w 86"/>
              <a:gd name="T61" fmla="*/ 85 h 86"/>
              <a:gd name="T62" fmla="*/ 46 w 86"/>
              <a:gd name="T63" fmla="*/ 86 h 86"/>
              <a:gd name="T64" fmla="*/ 58 w 86"/>
              <a:gd name="T65" fmla="*/ 86 h 86"/>
              <a:gd name="T66" fmla="*/ 59 w 86"/>
              <a:gd name="T67" fmla="*/ 85 h 86"/>
              <a:gd name="T68" fmla="*/ 59 w 86"/>
              <a:gd name="T69" fmla="*/ 41 h 86"/>
              <a:gd name="T70" fmla="*/ 62 w 86"/>
              <a:gd name="T71" fmla="*/ 38 h 86"/>
              <a:gd name="T72" fmla="*/ 62 w 86"/>
              <a:gd name="T73" fmla="*/ 30 h 86"/>
              <a:gd name="T74" fmla="*/ 59 w 86"/>
              <a:gd name="T75" fmla="*/ 27 h 86"/>
              <a:gd name="T76" fmla="*/ 59 w 86"/>
              <a:gd name="T77" fmla="*/ 25 h 86"/>
              <a:gd name="T78" fmla="*/ 69 w 86"/>
              <a:gd name="T79" fmla="*/ 25 h 86"/>
              <a:gd name="T80" fmla="*/ 69 w 86"/>
              <a:gd name="T81" fmla="*/ 30 h 86"/>
              <a:gd name="T82" fmla="*/ 71 w 86"/>
              <a:gd name="T83" fmla="*/ 33 h 86"/>
              <a:gd name="T84" fmla="*/ 73 w 86"/>
              <a:gd name="T85" fmla="*/ 34 h 86"/>
              <a:gd name="T86" fmla="*/ 74 w 86"/>
              <a:gd name="T87" fmla="*/ 33 h 86"/>
              <a:gd name="T88" fmla="*/ 84 w 86"/>
              <a:gd name="T89" fmla="*/ 21 h 86"/>
              <a:gd name="T90" fmla="*/ 86 w 86"/>
              <a:gd name="T91" fmla="*/ 17 h 86"/>
              <a:gd name="T92" fmla="*/ 84 w 86"/>
              <a:gd name="T93" fmla="*/ 1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6" h="86">
                <a:moveTo>
                  <a:pt x="84" y="13"/>
                </a:moveTo>
                <a:cubicBezTo>
                  <a:pt x="74" y="1"/>
                  <a:pt x="74" y="1"/>
                  <a:pt x="74" y="1"/>
                </a:cubicBezTo>
                <a:cubicBezTo>
                  <a:pt x="73" y="1"/>
                  <a:pt x="73" y="1"/>
                  <a:pt x="72" y="1"/>
                </a:cubicBezTo>
                <a:cubicBezTo>
                  <a:pt x="72" y="1"/>
                  <a:pt x="71" y="1"/>
                  <a:pt x="71" y="1"/>
                </a:cubicBezTo>
                <a:cubicBezTo>
                  <a:pt x="70" y="2"/>
                  <a:pt x="69" y="3"/>
                  <a:pt x="69" y="4"/>
                </a:cubicBezTo>
                <a:cubicBezTo>
                  <a:pt x="69" y="10"/>
                  <a:pt x="69" y="10"/>
                  <a:pt x="69" y="10"/>
                </a:cubicBezTo>
                <a:cubicBezTo>
                  <a:pt x="59" y="10"/>
                  <a:pt x="59" y="10"/>
                  <a:pt x="59" y="10"/>
                </a:cubicBezTo>
                <a:cubicBezTo>
                  <a:pt x="59" y="1"/>
                  <a:pt x="59" y="1"/>
                  <a:pt x="59" y="1"/>
                </a:cubicBezTo>
                <a:cubicBezTo>
                  <a:pt x="59" y="1"/>
                  <a:pt x="59" y="0"/>
                  <a:pt x="58" y="0"/>
                </a:cubicBezTo>
                <a:cubicBezTo>
                  <a:pt x="46" y="0"/>
                  <a:pt x="46" y="0"/>
                  <a:pt x="46" y="0"/>
                </a:cubicBezTo>
                <a:cubicBezTo>
                  <a:pt x="45" y="0"/>
                  <a:pt x="45" y="1"/>
                  <a:pt x="45" y="1"/>
                </a:cubicBezTo>
                <a:cubicBezTo>
                  <a:pt x="45" y="10"/>
                  <a:pt x="45" y="10"/>
                  <a:pt x="45" y="10"/>
                </a:cubicBezTo>
                <a:cubicBezTo>
                  <a:pt x="44" y="11"/>
                  <a:pt x="44" y="12"/>
                  <a:pt x="44" y="13"/>
                </a:cubicBezTo>
                <a:cubicBezTo>
                  <a:pt x="44" y="21"/>
                  <a:pt x="44" y="21"/>
                  <a:pt x="44" y="21"/>
                </a:cubicBezTo>
                <a:cubicBezTo>
                  <a:pt x="44" y="22"/>
                  <a:pt x="44" y="23"/>
                  <a:pt x="45" y="24"/>
                </a:cubicBezTo>
                <a:cubicBezTo>
                  <a:pt x="45" y="27"/>
                  <a:pt x="45" y="27"/>
                  <a:pt x="45" y="27"/>
                </a:cubicBezTo>
                <a:cubicBezTo>
                  <a:pt x="37" y="27"/>
                  <a:pt x="37" y="27"/>
                  <a:pt x="37" y="27"/>
                </a:cubicBezTo>
                <a:cubicBezTo>
                  <a:pt x="37" y="21"/>
                  <a:pt x="37" y="21"/>
                  <a:pt x="37" y="21"/>
                </a:cubicBezTo>
                <a:cubicBezTo>
                  <a:pt x="37" y="20"/>
                  <a:pt x="36" y="19"/>
                  <a:pt x="34" y="18"/>
                </a:cubicBezTo>
                <a:cubicBezTo>
                  <a:pt x="34" y="18"/>
                  <a:pt x="33" y="18"/>
                  <a:pt x="32" y="18"/>
                </a:cubicBezTo>
                <a:cubicBezTo>
                  <a:pt x="31" y="18"/>
                  <a:pt x="30" y="18"/>
                  <a:pt x="29" y="18"/>
                </a:cubicBezTo>
                <a:cubicBezTo>
                  <a:pt x="3" y="30"/>
                  <a:pt x="3" y="30"/>
                  <a:pt x="3" y="30"/>
                </a:cubicBezTo>
                <a:cubicBezTo>
                  <a:pt x="1" y="31"/>
                  <a:pt x="0" y="33"/>
                  <a:pt x="0" y="34"/>
                </a:cubicBezTo>
                <a:cubicBezTo>
                  <a:pt x="0" y="36"/>
                  <a:pt x="1" y="38"/>
                  <a:pt x="3" y="38"/>
                </a:cubicBezTo>
                <a:cubicBezTo>
                  <a:pt x="29" y="50"/>
                  <a:pt x="29" y="50"/>
                  <a:pt x="29" y="50"/>
                </a:cubicBezTo>
                <a:cubicBezTo>
                  <a:pt x="29" y="51"/>
                  <a:pt x="30" y="51"/>
                  <a:pt x="31" y="51"/>
                </a:cubicBezTo>
                <a:cubicBezTo>
                  <a:pt x="32" y="51"/>
                  <a:pt x="33" y="51"/>
                  <a:pt x="34" y="50"/>
                </a:cubicBezTo>
                <a:cubicBezTo>
                  <a:pt x="36" y="50"/>
                  <a:pt x="37" y="48"/>
                  <a:pt x="37" y="47"/>
                </a:cubicBezTo>
                <a:cubicBezTo>
                  <a:pt x="37" y="42"/>
                  <a:pt x="37" y="42"/>
                  <a:pt x="37" y="42"/>
                </a:cubicBezTo>
                <a:cubicBezTo>
                  <a:pt x="45" y="42"/>
                  <a:pt x="45" y="42"/>
                  <a:pt x="45" y="42"/>
                </a:cubicBezTo>
                <a:cubicBezTo>
                  <a:pt x="45" y="85"/>
                  <a:pt x="45" y="85"/>
                  <a:pt x="45" y="85"/>
                </a:cubicBezTo>
                <a:cubicBezTo>
                  <a:pt x="45" y="86"/>
                  <a:pt x="45" y="86"/>
                  <a:pt x="46" y="86"/>
                </a:cubicBezTo>
                <a:cubicBezTo>
                  <a:pt x="58" y="86"/>
                  <a:pt x="58" y="86"/>
                  <a:pt x="58" y="86"/>
                </a:cubicBezTo>
                <a:cubicBezTo>
                  <a:pt x="59" y="86"/>
                  <a:pt x="59" y="86"/>
                  <a:pt x="59" y="85"/>
                </a:cubicBezTo>
                <a:cubicBezTo>
                  <a:pt x="59" y="41"/>
                  <a:pt x="59" y="41"/>
                  <a:pt x="59" y="41"/>
                </a:cubicBezTo>
                <a:cubicBezTo>
                  <a:pt x="61" y="41"/>
                  <a:pt x="62" y="40"/>
                  <a:pt x="62" y="38"/>
                </a:cubicBezTo>
                <a:cubicBezTo>
                  <a:pt x="62" y="30"/>
                  <a:pt x="62" y="30"/>
                  <a:pt x="62" y="30"/>
                </a:cubicBezTo>
                <a:cubicBezTo>
                  <a:pt x="62" y="29"/>
                  <a:pt x="61" y="28"/>
                  <a:pt x="59" y="27"/>
                </a:cubicBezTo>
                <a:cubicBezTo>
                  <a:pt x="59" y="25"/>
                  <a:pt x="59" y="25"/>
                  <a:pt x="59" y="25"/>
                </a:cubicBezTo>
                <a:cubicBezTo>
                  <a:pt x="69" y="25"/>
                  <a:pt x="69" y="25"/>
                  <a:pt x="69" y="25"/>
                </a:cubicBezTo>
                <a:cubicBezTo>
                  <a:pt x="69" y="30"/>
                  <a:pt x="69" y="30"/>
                  <a:pt x="69" y="30"/>
                </a:cubicBezTo>
                <a:cubicBezTo>
                  <a:pt x="69" y="31"/>
                  <a:pt x="70" y="33"/>
                  <a:pt x="71" y="33"/>
                </a:cubicBezTo>
                <a:cubicBezTo>
                  <a:pt x="71" y="34"/>
                  <a:pt x="72" y="34"/>
                  <a:pt x="73" y="34"/>
                </a:cubicBezTo>
                <a:cubicBezTo>
                  <a:pt x="73" y="34"/>
                  <a:pt x="74" y="34"/>
                  <a:pt x="74" y="33"/>
                </a:cubicBezTo>
                <a:cubicBezTo>
                  <a:pt x="84" y="21"/>
                  <a:pt x="84" y="21"/>
                  <a:pt x="84" y="21"/>
                </a:cubicBezTo>
                <a:cubicBezTo>
                  <a:pt x="85" y="21"/>
                  <a:pt x="86" y="19"/>
                  <a:pt x="86" y="17"/>
                </a:cubicBezTo>
                <a:cubicBezTo>
                  <a:pt x="86" y="16"/>
                  <a:pt x="85" y="14"/>
                  <a:pt x="84" y="13"/>
                </a:cubicBezTo>
                <a:close/>
              </a:path>
            </a:pathLst>
          </a:custGeom>
          <a:solidFill>
            <a:srgbClr val="414455"/>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Tree>
    <p:extLst>
      <p:ext uri="{BB962C8B-B14F-4D97-AF65-F5344CB8AC3E}">
        <p14:creationId xmlns:p14="http://schemas.microsoft.com/office/powerpoint/2010/main" val="4188039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9"/>
                                        </p:tgtEl>
                                        <p:attrNameLst>
                                          <p:attrName>style.visibility</p:attrName>
                                        </p:attrNameLst>
                                      </p:cBhvr>
                                      <p:to>
                                        <p:strVal val="visible"/>
                                      </p:to>
                                    </p:set>
                                    <p:anim calcmode="lin" valueType="num">
                                      <p:cBhvr additive="base">
                                        <p:cTn id="7" dur="500" fill="hold"/>
                                        <p:tgtEl>
                                          <p:spTgt spid="159"/>
                                        </p:tgtEl>
                                        <p:attrNameLst>
                                          <p:attrName>ppt_x</p:attrName>
                                        </p:attrNameLst>
                                      </p:cBhvr>
                                      <p:tavLst>
                                        <p:tav tm="0">
                                          <p:val>
                                            <p:strVal val="0-#ppt_w/2"/>
                                          </p:val>
                                        </p:tav>
                                        <p:tav tm="100000">
                                          <p:val>
                                            <p:strVal val="#ppt_x"/>
                                          </p:val>
                                        </p:tav>
                                      </p:tavLst>
                                    </p:anim>
                                    <p:anim calcmode="lin" valueType="num">
                                      <p:cBhvr additive="base">
                                        <p:cTn id="8" dur="500" fill="hold"/>
                                        <p:tgtEl>
                                          <p:spTgt spid="15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62"/>
                                        </p:tgtEl>
                                        <p:attrNameLst>
                                          <p:attrName>style.visibility</p:attrName>
                                        </p:attrNameLst>
                                      </p:cBhvr>
                                      <p:to>
                                        <p:strVal val="visible"/>
                                      </p:to>
                                    </p:set>
                                    <p:anim calcmode="lin" valueType="num">
                                      <p:cBhvr additive="base">
                                        <p:cTn id="11" dur="500" fill="hold"/>
                                        <p:tgtEl>
                                          <p:spTgt spid="162"/>
                                        </p:tgtEl>
                                        <p:attrNameLst>
                                          <p:attrName>ppt_x</p:attrName>
                                        </p:attrNameLst>
                                      </p:cBhvr>
                                      <p:tavLst>
                                        <p:tav tm="0">
                                          <p:val>
                                            <p:strVal val="0-#ppt_w/2"/>
                                          </p:val>
                                        </p:tav>
                                        <p:tav tm="100000">
                                          <p:val>
                                            <p:strVal val="#ppt_x"/>
                                          </p:val>
                                        </p:tav>
                                      </p:tavLst>
                                    </p:anim>
                                    <p:anim calcmode="lin" valueType="num">
                                      <p:cBhvr additive="base">
                                        <p:cTn id="12" dur="500" fill="hold"/>
                                        <p:tgtEl>
                                          <p:spTgt spid="16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anim calcmode="lin" valueType="num">
                                      <p:cBhvr additive="base">
                                        <p:cTn id="15" dur="500" fill="hold"/>
                                        <p:tgtEl>
                                          <p:spTgt spid="55"/>
                                        </p:tgtEl>
                                        <p:attrNameLst>
                                          <p:attrName>ppt_x</p:attrName>
                                        </p:attrNameLst>
                                      </p:cBhvr>
                                      <p:tavLst>
                                        <p:tav tm="0">
                                          <p:val>
                                            <p:strVal val="0-#ppt_w/2"/>
                                          </p:val>
                                        </p:tav>
                                        <p:tav tm="100000">
                                          <p:val>
                                            <p:strVal val="#ppt_x"/>
                                          </p:val>
                                        </p:tav>
                                      </p:tavLst>
                                    </p:anim>
                                    <p:anim calcmode="lin" valueType="num">
                                      <p:cBhvr additive="base">
                                        <p:cTn id="16" dur="500" fill="hold"/>
                                        <p:tgtEl>
                                          <p:spTgt spid="5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3"/>
                                        </p:tgtEl>
                                        <p:attrNameLst>
                                          <p:attrName>style.visibility</p:attrName>
                                        </p:attrNameLst>
                                      </p:cBhvr>
                                      <p:to>
                                        <p:strVal val="visible"/>
                                      </p:to>
                                    </p:set>
                                    <p:anim calcmode="lin" valueType="num">
                                      <p:cBhvr additive="base">
                                        <p:cTn id="19" dur="500" fill="hold"/>
                                        <p:tgtEl>
                                          <p:spTgt spid="63"/>
                                        </p:tgtEl>
                                        <p:attrNameLst>
                                          <p:attrName>ppt_x</p:attrName>
                                        </p:attrNameLst>
                                      </p:cBhvr>
                                      <p:tavLst>
                                        <p:tav tm="0">
                                          <p:val>
                                            <p:strVal val="0-#ppt_w/2"/>
                                          </p:val>
                                        </p:tav>
                                        <p:tav tm="100000">
                                          <p:val>
                                            <p:strVal val="#ppt_x"/>
                                          </p:val>
                                        </p:tav>
                                      </p:tavLst>
                                    </p:anim>
                                    <p:anim calcmode="lin" valueType="num">
                                      <p:cBhvr additive="base">
                                        <p:cTn id="20" dur="500" fill="hold"/>
                                        <p:tgtEl>
                                          <p:spTgt spid="6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5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0-#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50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0-#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50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0-#ppt_w/2"/>
                                          </p:val>
                                        </p:tav>
                                        <p:tav tm="100000">
                                          <p:val>
                                            <p:strVal val="#ppt_x"/>
                                          </p:val>
                                        </p:tav>
                                      </p:tavLst>
                                    </p:anim>
                                    <p:anim calcmode="lin" valueType="num">
                                      <p:cBhvr additive="base">
                                        <p:cTn id="32" dur="500" fill="hold"/>
                                        <p:tgtEl>
                                          <p:spTgt spid="18"/>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50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0-#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childTnLst>
                          </p:cTn>
                        </p:par>
                        <p:par>
                          <p:cTn id="37" fill="hold">
                            <p:stCondLst>
                              <p:cond delay="1000"/>
                            </p:stCondLst>
                            <p:childTnLst>
                              <p:par>
                                <p:cTn id="38" presetID="42" presetClass="entr" presetSubtype="0" fill="hold" nodeType="afterEffect">
                                  <p:stCondLst>
                                    <p:cond delay="0"/>
                                  </p:stCondLst>
                                  <p:childTnLst>
                                    <p:set>
                                      <p:cBhvr>
                                        <p:cTn id="39" dur="1" fill="hold">
                                          <p:stCondLst>
                                            <p:cond delay="0"/>
                                          </p:stCondLst>
                                        </p:cTn>
                                        <p:tgtEl>
                                          <p:spTgt spid="169"/>
                                        </p:tgtEl>
                                        <p:attrNameLst>
                                          <p:attrName>style.visibility</p:attrName>
                                        </p:attrNameLst>
                                      </p:cBhvr>
                                      <p:to>
                                        <p:strVal val="visible"/>
                                      </p:to>
                                    </p:set>
                                    <p:animEffect transition="in" filter="fade">
                                      <p:cBhvr>
                                        <p:cTn id="40" dur="1000"/>
                                        <p:tgtEl>
                                          <p:spTgt spid="169"/>
                                        </p:tgtEl>
                                      </p:cBhvr>
                                    </p:animEffect>
                                    <p:anim calcmode="lin" valueType="num">
                                      <p:cBhvr>
                                        <p:cTn id="41" dur="1000" fill="hold"/>
                                        <p:tgtEl>
                                          <p:spTgt spid="169"/>
                                        </p:tgtEl>
                                        <p:attrNameLst>
                                          <p:attrName>ppt_x</p:attrName>
                                        </p:attrNameLst>
                                      </p:cBhvr>
                                      <p:tavLst>
                                        <p:tav tm="0">
                                          <p:val>
                                            <p:strVal val="#ppt_x"/>
                                          </p:val>
                                        </p:tav>
                                        <p:tav tm="100000">
                                          <p:val>
                                            <p:strVal val="#ppt_x"/>
                                          </p:val>
                                        </p:tav>
                                      </p:tavLst>
                                    </p:anim>
                                    <p:anim calcmode="lin" valueType="num">
                                      <p:cBhvr>
                                        <p:cTn id="42" dur="1000" fill="hold"/>
                                        <p:tgtEl>
                                          <p:spTgt spid="1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62" grpId="0" animBg="1"/>
      <p:bldP spid="16" grpId="0" animBg="1"/>
      <p:bldP spid="17" grpId="0" animBg="1"/>
      <p:bldP spid="18" grpId="0"/>
      <p:bldP spid="19" grpId="0"/>
      <p:bldP spid="55"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18547</TotalTime>
  <Words>5647</Words>
  <Application>Microsoft Office PowerPoint</Application>
  <PresentationFormat>自定义</PresentationFormat>
  <Paragraphs>258</Paragraphs>
  <Slides>22</Slides>
  <Notes>17</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22</vt:i4>
      </vt:variant>
    </vt:vector>
  </HeadingPairs>
  <TitlesOfParts>
    <vt:vector size="34" baseType="lpstr">
      <vt:lpstr>-apple-system</vt:lpstr>
      <vt:lpstr>ElsevierGulliver</vt:lpstr>
      <vt:lpstr>Metropolis</vt:lpstr>
      <vt:lpstr>Poppins-Regular</vt:lpstr>
      <vt:lpstr>方正兰亭黑简体</vt:lpstr>
      <vt:lpstr>微软雅黑</vt:lpstr>
      <vt:lpstr>Arial</vt:lpstr>
      <vt:lpstr>Calibri</vt:lpstr>
      <vt:lpstr>Georgia</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http://www.deepbbs.org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Hymira</dc:creator>
  <cp:lastModifiedBy>Yiheng Huang</cp:lastModifiedBy>
  <cp:revision>1567</cp:revision>
  <dcterms:created xsi:type="dcterms:W3CDTF">2015-11-26T04:19:55Z</dcterms:created>
  <dcterms:modified xsi:type="dcterms:W3CDTF">2024-11-03T01:57:53Z</dcterms:modified>
</cp:coreProperties>
</file>